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67" r:id="rId2"/>
    <p:sldId id="262" r:id="rId3"/>
    <p:sldId id="3514" r:id="rId4"/>
    <p:sldId id="1005" r:id="rId5"/>
    <p:sldId id="256" r:id="rId6"/>
    <p:sldId id="3546" r:id="rId7"/>
    <p:sldId id="3547" r:id="rId8"/>
    <p:sldId id="3536" r:id="rId9"/>
    <p:sldId id="3550" r:id="rId10"/>
    <p:sldId id="3551" r:id="rId11"/>
    <p:sldId id="3552" r:id="rId12"/>
    <p:sldId id="3558" r:id="rId13"/>
    <p:sldId id="3566" r:id="rId14"/>
    <p:sldId id="3554" r:id="rId15"/>
    <p:sldId id="3555" r:id="rId16"/>
    <p:sldId id="3556" r:id="rId17"/>
    <p:sldId id="3553" r:id="rId18"/>
    <p:sldId id="3562" r:id="rId19"/>
    <p:sldId id="3549" r:id="rId20"/>
    <p:sldId id="3559" r:id="rId21"/>
    <p:sldId id="3560" r:id="rId22"/>
    <p:sldId id="3561" r:id="rId23"/>
    <p:sldId id="3538" r:id="rId24"/>
    <p:sldId id="1006" r:id="rId25"/>
    <p:sldId id="3539" r:id="rId26"/>
    <p:sldId id="3563" r:id="rId27"/>
    <p:sldId id="3564" r:id="rId28"/>
    <p:sldId id="3565" r:id="rId29"/>
    <p:sldId id="3503"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燕 忠毅" initials="燕" lastIdx="4" clrIdx="0"/>
  <p:cmAuthor id="2" name="jyb" initials="j" lastIdx="1" clrIdx="1"/>
  <p:cmAuthor id="3" name="vn7889" initials="v" lastIdx="1" clrIdx="2">
    <p:extLst>
      <p:ext uri="{19B8F6BF-5375-455C-9EA6-DF929625EA0E}">
        <p15:presenceInfo xmlns:p15="http://schemas.microsoft.com/office/powerpoint/2012/main" userId="S::vn7889@vip365.tech::a1a639a5-6c4f-4a59-a3a2-047652b54f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327" autoAdjust="0"/>
  </p:normalViewPr>
  <p:slideViewPr>
    <p:cSldViewPr snapToGrid="0">
      <p:cViewPr varScale="1">
        <p:scale>
          <a:sx n="128" d="100"/>
          <a:sy n="128" d="100"/>
        </p:scale>
        <p:origin x="456" y="17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0-10-08T22:21:18.186" idx="1">
    <p:pos x="10" y="10"/>
    <p:text>https://germain-forestier.info/publis/aaltd2018invitedtalk.pdf</p:text>
    <p:extLst>
      <p:ext uri="{C676402C-5697-4E1C-873F-D02D1690AC5C}">
        <p15:threadingInfo xmlns:p15="http://schemas.microsoft.com/office/powerpoint/2012/main" timeZoneBias="-48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196E96-49D0-45E2-A7A6-C9C4010F4E58}" type="datetimeFigureOut">
              <a:rPr lang="zh-CN" altLang="en-US" smtClean="0"/>
              <a:t>2020/10/10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558FB-F0E9-4B7F-8739-D0AD3FA41D5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123"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38D8447F-FAEA-40E0-B970-F3FD5180023B}" type="slidenum">
              <a:rPr lang="zh-CN" altLang="en-US">
                <a:solidFill>
                  <a:srgbClr val="000000"/>
                </a:solidFill>
              </a:rPr>
              <a:t>1</a:t>
            </a:fld>
            <a:endParaRPr lang="zh-CN" altLang="en-US">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10</a:t>
            </a:fld>
            <a:endParaRPr lang="zh-CN" altLang="en-US">
              <a:solidFill>
                <a:srgbClr val="000000"/>
              </a:solidFill>
            </a:endParaRPr>
          </a:p>
        </p:txBody>
      </p:sp>
    </p:spTree>
    <p:extLst>
      <p:ext uri="{BB962C8B-B14F-4D97-AF65-F5344CB8AC3E}">
        <p14:creationId xmlns:p14="http://schemas.microsoft.com/office/powerpoint/2010/main" val="3927814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11</a:t>
            </a:fld>
            <a:endParaRPr lang="zh-CN" altLang="en-US">
              <a:solidFill>
                <a:srgbClr val="000000"/>
              </a:solidFill>
            </a:endParaRPr>
          </a:p>
        </p:txBody>
      </p:sp>
    </p:spTree>
    <p:extLst>
      <p:ext uri="{BB962C8B-B14F-4D97-AF65-F5344CB8AC3E}">
        <p14:creationId xmlns:p14="http://schemas.microsoft.com/office/powerpoint/2010/main" val="2343872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12</a:t>
            </a:fld>
            <a:endParaRPr lang="zh-CN" altLang="en-US">
              <a:solidFill>
                <a:srgbClr val="000000"/>
              </a:solidFill>
            </a:endParaRPr>
          </a:p>
        </p:txBody>
      </p:sp>
    </p:spTree>
    <p:extLst>
      <p:ext uri="{BB962C8B-B14F-4D97-AF65-F5344CB8AC3E}">
        <p14:creationId xmlns:p14="http://schemas.microsoft.com/office/powerpoint/2010/main" val="4201337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13</a:t>
            </a:fld>
            <a:endParaRPr lang="zh-CN" altLang="en-US">
              <a:solidFill>
                <a:srgbClr val="000000"/>
              </a:solidFill>
            </a:endParaRPr>
          </a:p>
        </p:txBody>
      </p:sp>
    </p:spTree>
    <p:extLst>
      <p:ext uri="{BB962C8B-B14F-4D97-AF65-F5344CB8AC3E}">
        <p14:creationId xmlns:p14="http://schemas.microsoft.com/office/powerpoint/2010/main" val="1761683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14</a:t>
            </a:fld>
            <a:endParaRPr lang="zh-CN" altLang="en-US">
              <a:solidFill>
                <a:srgbClr val="000000"/>
              </a:solidFill>
            </a:endParaRPr>
          </a:p>
        </p:txBody>
      </p:sp>
    </p:spTree>
    <p:extLst>
      <p:ext uri="{BB962C8B-B14F-4D97-AF65-F5344CB8AC3E}">
        <p14:creationId xmlns:p14="http://schemas.microsoft.com/office/powerpoint/2010/main" val="2592509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15</a:t>
            </a:fld>
            <a:endParaRPr lang="zh-CN" altLang="en-US">
              <a:solidFill>
                <a:srgbClr val="000000"/>
              </a:solidFill>
            </a:endParaRPr>
          </a:p>
        </p:txBody>
      </p:sp>
    </p:spTree>
    <p:extLst>
      <p:ext uri="{BB962C8B-B14F-4D97-AF65-F5344CB8AC3E}">
        <p14:creationId xmlns:p14="http://schemas.microsoft.com/office/powerpoint/2010/main" val="3977006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16</a:t>
            </a:fld>
            <a:endParaRPr lang="zh-CN" altLang="en-US">
              <a:solidFill>
                <a:srgbClr val="000000"/>
              </a:solidFill>
            </a:endParaRPr>
          </a:p>
        </p:txBody>
      </p:sp>
    </p:spTree>
    <p:extLst>
      <p:ext uri="{BB962C8B-B14F-4D97-AF65-F5344CB8AC3E}">
        <p14:creationId xmlns:p14="http://schemas.microsoft.com/office/powerpoint/2010/main" val="1318436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17</a:t>
            </a:fld>
            <a:endParaRPr lang="zh-CN" altLang="en-US">
              <a:solidFill>
                <a:srgbClr val="000000"/>
              </a:solidFill>
            </a:endParaRPr>
          </a:p>
        </p:txBody>
      </p:sp>
    </p:spTree>
    <p:extLst>
      <p:ext uri="{BB962C8B-B14F-4D97-AF65-F5344CB8AC3E}">
        <p14:creationId xmlns:p14="http://schemas.microsoft.com/office/powerpoint/2010/main" val="14750464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18</a:t>
            </a:fld>
            <a:endParaRPr lang="zh-CN" altLang="en-US">
              <a:solidFill>
                <a:srgbClr val="000000"/>
              </a:solidFill>
            </a:endParaRPr>
          </a:p>
        </p:txBody>
      </p:sp>
    </p:spTree>
    <p:extLst>
      <p:ext uri="{BB962C8B-B14F-4D97-AF65-F5344CB8AC3E}">
        <p14:creationId xmlns:p14="http://schemas.microsoft.com/office/powerpoint/2010/main" val="3931769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19</a:t>
            </a:fld>
            <a:endParaRPr lang="zh-CN" altLang="en-US">
              <a:solidFill>
                <a:srgbClr val="000000"/>
              </a:solidFill>
            </a:endParaRPr>
          </a:p>
        </p:txBody>
      </p:sp>
    </p:spTree>
    <p:extLst>
      <p:ext uri="{BB962C8B-B14F-4D97-AF65-F5344CB8AC3E}">
        <p14:creationId xmlns:p14="http://schemas.microsoft.com/office/powerpoint/2010/main" val="2179611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7171"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C93DCC76-8A14-4220-9C11-3035DED30DDF}" type="slidenum">
              <a:rPr lang="zh-CN" altLang="en-US">
                <a:solidFill>
                  <a:srgbClr val="000000"/>
                </a:solidFill>
              </a:rPr>
              <a:t>2</a:t>
            </a:fld>
            <a:endParaRPr lang="zh-CN" altLang="en-US">
              <a:solidFill>
                <a:srgbClr val="000000"/>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20</a:t>
            </a:fld>
            <a:endParaRPr lang="zh-CN" altLang="en-US">
              <a:solidFill>
                <a:srgbClr val="000000"/>
              </a:solidFill>
            </a:endParaRPr>
          </a:p>
        </p:txBody>
      </p:sp>
    </p:spTree>
    <p:extLst>
      <p:ext uri="{BB962C8B-B14F-4D97-AF65-F5344CB8AC3E}">
        <p14:creationId xmlns:p14="http://schemas.microsoft.com/office/powerpoint/2010/main" val="17999336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21</a:t>
            </a:fld>
            <a:endParaRPr lang="zh-CN" altLang="en-US">
              <a:solidFill>
                <a:srgbClr val="000000"/>
              </a:solidFill>
            </a:endParaRPr>
          </a:p>
        </p:txBody>
      </p:sp>
    </p:spTree>
    <p:extLst>
      <p:ext uri="{BB962C8B-B14F-4D97-AF65-F5344CB8AC3E}">
        <p14:creationId xmlns:p14="http://schemas.microsoft.com/office/powerpoint/2010/main" val="17589531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22</a:t>
            </a:fld>
            <a:endParaRPr lang="zh-CN" altLang="en-US">
              <a:solidFill>
                <a:srgbClr val="000000"/>
              </a:solidFill>
            </a:endParaRPr>
          </a:p>
        </p:txBody>
      </p:sp>
    </p:spTree>
    <p:extLst>
      <p:ext uri="{BB962C8B-B14F-4D97-AF65-F5344CB8AC3E}">
        <p14:creationId xmlns:p14="http://schemas.microsoft.com/office/powerpoint/2010/main" val="1037915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23</a:t>
            </a:fld>
            <a:endParaRPr lang="zh-CN" altLang="en-US">
              <a:solidFill>
                <a:srgbClr val="000000"/>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922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DF118FD7-7599-4651-AD7D-6781AA9A6613}" type="slidenum">
              <a:rPr lang="zh-CN" altLang="en-US">
                <a:solidFill>
                  <a:srgbClr val="000000"/>
                </a:solidFill>
              </a:rPr>
              <a:t>24</a:t>
            </a:fld>
            <a:endParaRPr lang="zh-CN" altLang="en-US">
              <a:solidFill>
                <a:srgbClr val="000000"/>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25</a:t>
            </a:fld>
            <a:endParaRPr lang="zh-CN" altLang="en-US">
              <a:solidFill>
                <a:srgbClr val="000000"/>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26</a:t>
            </a:fld>
            <a:endParaRPr lang="zh-CN" altLang="en-US">
              <a:solidFill>
                <a:srgbClr val="000000"/>
              </a:solidFill>
            </a:endParaRPr>
          </a:p>
        </p:txBody>
      </p:sp>
    </p:spTree>
    <p:extLst>
      <p:ext uri="{BB962C8B-B14F-4D97-AF65-F5344CB8AC3E}">
        <p14:creationId xmlns:p14="http://schemas.microsoft.com/office/powerpoint/2010/main" val="5533589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27</a:t>
            </a:fld>
            <a:endParaRPr lang="zh-CN" altLang="en-US">
              <a:solidFill>
                <a:srgbClr val="000000"/>
              </a:solidFill>
            </a:endParaRPr>
          </a:p>
        </p:txBody>
      </p:sp>
    </p:spTree>
    <p:extLst>
      <p:ext uri="{BB962C8B-B14F-4D97-AF65-F5344CB8AC3E}">
        <p14:creationId xmlns:p14="http://schemas.microsoft.com/office/powerpoint/2010/main" val="1269534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28</a:t>
            </a:fld>
            <a:endParaRPr lang="zh-CN" altLang="en-US">
              <a:solidFill>
                <a:srgbClr val="000000"/>
              </a:solidFill>
            </a:endParaRPr>
          </a:p>
        </p:txBody>
      </p:sp>
    </p:spTree>
    <p:extLst>
      <p:ext uri="{BB962C8B-B14F-4D97-AF65-F5344CB8AC3E}">
        <p14:creationId xmlns:p14="http://schemas.microsoft.com/office/powerpoint/2010/main" val="19537629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922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DF118FD7-7599-4651-AD7D-6781AA9A6613}" type="slidenum">
              <a:rPr lang="zh-CN" altLang="en-US">
                <a:solidFill>
                  <a:srgbClr val="000000"/>
                </a:solidFill>
              </a:rPr>
              <a:t>29</a:t>
            </a:fld>
            <a:endParaRPr lang="zh-CN" altLang="en-US">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922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DF118FD7-7599-4651-AD7D-6781AA9A6613}" type="slidenum">
              <a:rPr lang="zh-CN" altLang="en-US">
                <a:solidFill>
                  <a:srgbClr val="000000"/>
                </a:solidFill>
              </a:rPr>
              <a:t>3</a:t>
            </a:fld>
            <a:endParaRPr lang="zh-CN" altLang="en-US">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4</a:t>
            </a:fld>
            <a:endParaRPr lang="zh-CN" altLang="en-US">
              <a:solidFill>
                <a:srgbClr val="00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922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DF118FD7-7599-4651-AD7D-6781AA9A6613}" type="slidenum">
              <a:rPr lang="zh-CN" altLang="en-US">
                <a:solidFill>
                  <a:srgbClr val="000000"/>
                </a:solidFill>
              </a:rPr>
              <a:t>5</a:t>
            </a:fld>
            <a:endParaRPr lang="zh-CN" altLang="en-US">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6</a:t>
            </a:fld>
            <a:endParaRPr lang="zh-CN" altLang="en-US">
              <a:solidFill>
                <a:srgbClr val="000000"/>
              </a:solidFill>
            </a:endParaRPr>
          </a:p>
        </p:txBody>
      </p:sp>
    </p:spTree>
    <p:extLst>
      <p:ext uri="{BB962C8B-B14F-4D97-AF65-F5344CB8AC3E}">
        <p14:creationId xmlns:p14="http://schemas.microsoft.com/office/powerpoint/2010/main" val="50951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7</a:t>
            </a:fld>
            <a:endParaRPr lang="zh-CN" altLang="en-US">
              <a:solidFill>
                <a:srgbClr val="000000"/>
              </a:solidFill>
            </a:endParaRPr>
          </a:p>
        </p:txBody>
      </p:sp>
    </p:spTree>
    <p:extLst>
      <p:ext uri="{BB962C8B-B14F-4D97-AF65-F5344CB8AC3E}">
        <p14:creationId xmlns:p14="http://schemas.microsoft.com/office/powerpoint/2010/main" val="3234013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8</a:t>
            </a:fld>
            <a:endParaRPr lang="zh-CN" altLang="en-US">
              <a:solidFill>
                <a:srgbClr val="000000"/>
              </a:solidFill>
            </a:endParaRPr>
          </a:p>
        </p:txBody>
      </p:sp>
    </p:spTree>
    <p:extLst>
      <p:ext uri="{BB962C8B-B14F-4D97-AF65-F5344CB8AC3E}">
        <p14:creationId xmlns:p14="http://schemas.microsoft.com/office/powerpoint/2010/main" val="2689181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267" name="备注占位符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defRPr/>
            </a:pPr>
            <a:endParaRPr lang="en-US" altLang="zh-CN" dirty="0"/>
          </a:p>
          <a:p>
            <a:pPr marL="0" marR="0" lvl="0" indent="0" algn="l" defTabSz="914400" rtl="0" eaLnBrk="1" fontAlgn="base" latinLnBrk="0" hangingPunct="1">
              <a:lnSpc>
                <a:spcPct val="100000"/>
              </a:lnSpc>
              <a:spcBef>
                <a:spcPct val="0"/>
              </a:spcBef>
              <a:spcAft>
                <a:spcPct val="0"/>
              </a:spcAft>
              <a:buClrTx/>
              <a:buSzTx/>
              <a:buFontTx/>
              <a:buNone/>
              <a:defRPr/>
            </a:pPr>
            <a:endParaRPr lang="zh-CN" altLang="en-US" dirty="0"/>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defTabSz="457200">
              <a:defRPr>
                <a:solidFill>
                  <a:schemeClr val="tx1"/>
                </a:solidFill>
                <a:latin typeface="等线" panose="02010600030101010101" pitchFamily="2" charset="-122"/>
                <a:ea typeface="等线" panose="02010600030101010101" pitchFamily="2" charset="-122"/>
              </a:defRPr>
            </a:lvl1pPr>
            <a:lvl2pPr marL="742950" indent="-285750" defTabSz="457200">
              <a:defRPr>
                <a:solidFill>
                  <a:schemeClr val="tx1"/>
                </a:solidFill>
                <a:latin typeface="等线" panose="02010600030101010101" pitchFamily="2" charset="-122"/>
                <a:ea typeface="等线" panose="02010600030101010101" pitchFamily="2" charset="-122"/>
              </a:defRPr>
            </a:lvl2pPr>
            <a:lvl3pPr marL="1143000" indent="-228600" defTabSz="457200">
              <a:defRPr>
                <a:solidFill>
                  <a:schemeClr val="tx1"/>
                </a:solidFill>
                <a:latin typeface="等线" panose="02010600030101010101" pitchFamily="2" charset="-122"/>
                <a:ea typeface="等线" panose="02010600030101010101" pitchFamily="2" charset="-122"/>
              </a:defRPr>
            </a:lvl3pPr>
            <a:lvl4pPr marL="1600200" indent="-228600" defTabSz="457200">
              <a:defRPr>
                <a:solidFill>
                  <a:schemeClr val="tx1"/>
                </a:solidFill>
                <a:latin typeface="等线" panose="02010600030101010101" pitchFamily="2" charset="-122"/>
                <a:ea typeface="等线" panose="02010600030101010101" pitchFamily="2" charset="-122"/>
              </a:defRPr>
            </a:lvl4pPr>
            <a:lvl5pPr marL="2057400" indent="-228600" defTabSz="457200">
              <a:defRPr>
                <a:solidFill>
                  <a:schemeClr val="tx1"/>
                </a:solidFill>
                <a:latin typeface="等线" panose="02010600030101010101" pitchFamily="2" charset="-122"/>
                <a:ea typeface="等线" panose="02010600030101010101" pitchFamily="2" charset="-122"/>
              </a:defRPr>
            </a:lvl5pPr>
            <a:lvl6pPr marL="25146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4572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fontAlgn="base">
              <a:spcBef>
                <a:spcPct val="0"/>
              </a:spcBef>
              <a:spcAft>
                <a:spcPct val="0"/>
              </a:spcAft>
            </a:pPr>
            <a:fld id="{8101185B-744D-411F-8108-AD687219CCAC}" type="slidenum">
              <a:rPr lang="zh-CN" altLang="en-US">
                <a:solidFill>
                  <a:srgbClr val="000000"/>
                </a:solidFill>
              </a:rPr>
              <a:t>9</a:t>
            </a:fld>
            <a:endParaRPr lang="zh-CN" altLang="en-US">
              <a:solidFill>
                <a:srgbClr val="000000"/>
              </a:solidFill>
            </a:endParaRPr>
          </a:p>
        </p:txBody>
      </p:sp>
    </p:spTree>
    <p:extLst>
      <p:ext uri="{BB962C8B-B14F-4D97-AF65-F5344CB8AC3E}">
        <p14:creationId xmlns:p14="http://schemas.microsoft.com/office/powerpoint/2010/main" val="1512665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2020/10/10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8" Type="http://schemas.openxmlformats.org/officeDocument/2006/relationships/hyperlink" Target="https://www.zhihu.com/question/41765860/answer/331070683" TargetMode="External"/><Relationship Id="rId3" Type="http://schemas.openxmlformats.org/officeDocument/2006/relationships/image" Target="../media/image5.png"/><Relationship Id="rId7" Type="http://schemas.openxmlformats.org/officeDocument/2006/relationships/hyperlink" Target="https://zhuanlan.zhihu.com/p/144649293"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hyperlink" Target="https://zhuanlan.zhihu.com/p/80377698" TargetMode="External"/><Relationship Id="rId5" Type="http://schemas.openxmlformats.org/officeDocument/2006/relationships/hyperlink" Target="https://germain-forestier.info/publis/aaltd2018invitedtalk.pdf" TargetMode="External"/><Relationship Id="rId4" Type="http://schemas.openxmlformats.org/officeDocument/2006/relationships/hyperlink" Target="https://www.experfy.com/blog/time-series-classification-with-deep-learning/" TargetMode="External"/><Relationship Id="rId9" Type="http://schemas.openxmlformats.org/officeDocument/2006/relationships/hyperlink" Target="https://towardsdatascience.com/understanding-variational-autoencoders-vaes-f70510919f73"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s://blog.csdn.net/program_developer/article/details/80737724" TargetMode="External"/><Relationship Id="rId4" Type="http://schemas.openxmlformats.org/officeDocument/2006/relationships/image" Target="../media/image32.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s://zhuanlan.zhihu.com/p/52330017"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 1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PA_矩形 9"/>
          <p:cNvSpPr/>
          <p:nvPr>
            <p:custDataLst>
              <p:tags r:id="rId1"/>
            </p:custDataLst>
          </p:nvPr>
        </p:nvSpPr>
        <p:spPr>
          <a:xfrm>
            <a:off x="-1" y="0"/>
            <a:ext cx="12192000" cy="6858000"/>
          </a:xfrm>
          <a:prstGeom prst="rect">
            <a:avLst/>
          </a:prstGeom>
          <a:gradFill>
            <a:gsLst>
              <a:gs pos="100000">
                <a:srgbClr val="09397E">
                  <a:alpha val="51000"/>
                </a:srgbClr>
              </a:gs>
              <a:gs pos="100000">
                <a:srgbClr val="09397E"/>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dirty="0">
              <a:solidFill>
                <a:schemeClr val="accent5">
                  <a:lumMod val="20000"/>
                  <a:lumOff val="80000"/>
                </a:schemeClr>
              </a:solidFill>
              <a:latin typeface="微软雅黑" panose="020B0503020204020204" pitchFamily="34" charset="-122"/>
              <a:ea typeface="微软雅黑" panose="020B0503020204020204" pitchFamily="34" charset="-122"/>
            </a:endParaRPr>
          </a:p>
        </p:txBody>
      </p:sp>
      <p:pic>
        <p:nvPicPr>
          <p:cNvPr id="4105" name="图片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1783" y="103924"/>
            <a:ext cx="5518151" cy="154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6" name="文本框 5"/>
          <p:cNvSpPr txBox="1">
            <a:spLocks noChangeArrowheads="1"/>
          </p:cNvSpPr>
          <p:nvPr/>
        </p:nvSpPr>
        <p:spPr bwMode="auto">
          <a:xfrm>
            <a:off x="1030029" y="1946350"/>
            <a:ext cx="10527738" cy="743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lnSpc>
                <a:spcPct val="150000"/>
              </a:lnSpc>
            </a:pPr>
            <a:r>
              <a:rPr kumimoji="1" lang="zh-CN" altLang="en-US" sz="3200" b="1" dirty="0">
                <a:solidFill>
                  <a:schemeClr val="bg1"/>
                </a:solidFill>
                <a:latin typeface="微软雅黑" panose="020B0503020204020204" pitchFamily="34" charset="-122"/>
                <a:ea typeface="微软雅黑" panose="020B0503020204020204" pitchFamily="34" charset="-122"/>
              </a:rPr>
              <a:t>时序数据处理热点研究方向说明与概述</a:t>
            </a:r>
          </a:p>
        </p:txBody>
      </p:sp>
      <p:sp>
        <p:nvSpPr>
          <p:cNvPr id="2" name="文本框 1"/>
          <p:cNvSpPr txBox="1"/>
          <p:nvPr/>
        </p:nvSpPr>
        <p:spPr>
          <a:xfrm>
            <a:off x="4117975" y="4018915"/>
            <a:ext cx="3956050" cy="583565"/>
          </a:xfrm>
          <a:prstGeom prst="rect">
            <a:avLst/>
          </a:prstGeom>
          <a:noFill/>
        </p:spPr>
        <p:txBody>
          <a:bodyPr wrap="square" rtlCol="0">
            <a:spAutoFit/>
          </a:bodyPr>
          <a:lstStyle/>
          <a:p>
            <a:pPr algn="ctr"/>
            <a:r>
              <a:rPr lang="zh-CN" altLang="en-US" sz="3200">
                <a:solidFill>
                  <a:schemeClr val="bg2"/>
                </a:solidFill>
              </a:rPr>
              <a:t>刘振涛</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6" name="图片 5" descr="图示&#10;&#10;描述已自动生成">
            <a:extLst>
              <a:ext uri="{FF2B5EF4-FFF2-40B4-BE49-F238E27FC236}">
                <a16:creationId xmlns:a16="http://schemas.microsoft.com/office/drawing/2014/main" id="{E05818C7-8CD3-D748-B359-977F92A24B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652" y="1037760"/>
            <a:ext cx="11582400" cy="5905500"/>
          </a:xfrm>
          <a:prstGeom prst="rect">
            <a:avLst/>
          </a:prstGeom>
        </p:spPr>
      </p:pic>
    </p:spTree>
    <p:extLst>
      <p:ext uri="{BB962C8B-B14F-4D97-AF65-F5344CB8AC3E}">
        <p14:creationId xmlns:p14="http://schemas.microsoft.com/office/powerpoint/2010/main" val="825760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C6F53449-FC60-AC43-97FA-920EC1CEDCDB}"/>
              </a:ext>
            </a:extLst>
          </p:cNvPr>
          <p:cNvSpPr txBox="1"/>
          <p:nvPr/>
        </p:nvSpPr>
        <p:spPr>
          <a:xfrm>
            <a:off x="1618421" y="1500808"/>
            <a:ext cx="8955157" cy="3139321"/>
          </a:xfrm>
          <a:prstGeom prst="rect">
            <a:avLst/>
          </a:prstGeom>
          <a:noFill/>
        </p:spPr>
        <p:txBody>
          <a:bodyPr wrap="square" rtlCol="0">
            <a:spAutoFit/>
          </a:bodyPr>
          <a:lstStyle/>
          <a:p>
            <a:r>
              <a:rPr lang="en" altLang="zh-CN" dirty="0"/>
              <a:t>DAD</a:t>
            </a:r>
            <a:r>
              <a:rPr lang="zh-CN" altLang="en-US" dirty="0"/>
              <a:t>（</a:t>
            </a:r>
            <a:r>
              <a:rPr lang="en-US" altLang="zh-CN" dirty="0"/>
              <a:t>deep anomaly detection</a:t>
            </a:r>
            <a:r>
              <a:rPr lang="zh-CN" altLang="en-US" dirty="0"/>
              <a:t>）模型基于标签的可用性，可以分为三类。监督深度异常检测，半监督深度异常检测和无监督深度异常检测</a:t>
            </a:r>
          </a:p>
          <a:p>
            <a:pPr marL="285750" indent="-285750">
              <a:buFont typeface="Wingdings" pitchFamily="2" charset="2"/>
              <a:buChar char="Ø"/>
            </a:pPr>
            <a:r>
              <a:rPr lang="zh-CN" altLang="en-US" dirty="0"/>
              <a:t>监督深度异常检测：使用正常和异常数据实例标签训练网络或多分类器。由于正例总数远远大于负类数据的总数，因此监督深度异常检测的性能欠佳。</a:t>
            </a:r>
          </a:p>
          <a:p>
            <a:pPr marL="285750" indent="-285750">
              <a:buFont typeface="Wingdings" pitchFamily="2" charset="2"/>
              <a:buChar char="Ø"/>
            </a:pPr>
            <a:r>
              <a:rPr lang="zh-CN" altLang="en-US" dirty="0"/>
              <a:t>半监督深度异常检测：与异常相比，正常实例的标签采集要容易的多，因此半监督</a:t>
            </a:r>
            <a:r>
              <a:rPr lang="en" altLang="zh-CN" dirty="0"/>
              <a:t>DAD</a:t>
            </a:r>
            <a:r>
              <a:rPr lang="zh-CN" altLang="en-US" dirty="0"/>
              <a:t>技术更广泛的被采用，使用单个（通常为正类）现有标签来分离异常值。</a:t>
            </a:r>
          </a:p>
          <a:p>
            <a:pPr marL="285750" indent="-285750">
              <a:buFont typeface="Wingdings" pitchFamily="2" charset="2"/>
              <a:buChar char="Ø"/>
            </a:pPr>
            <a:r>
              <a:rPr lang="zh-CN" altLang="en-US" dirty="0"/>
              <a:t>无监督深度异常检测：无监督</a:t>
            </a:r>
            <a:r>
              <a:rPr lang="en" altLang="zh-CN" dirty="0"/>
              <a:t>DAD</a:t>
            </a:r>
            <a:r>
              <a:rPr lang="zh-CN" altLang="en-US" dirty="0"/>
              <a:t>技术基于数据实例的固有属性检测异常值。因为标记数据难以获得，因此无监督</a:t>
            </a:r>
            <a:r>
              <a:rPr lang="en" altLang="zh-CN" dirty="0"/>
              <a:t>DAD</a:t>
            </a:r>
            <a:r>
              <a:rPr lang="zh-CN" altLang="en-US" dirty="0"/>
              <a:t>技术用于未标记数据样本的自动标记。相较于</a:t>
            </a:r>
            <a:r>
              <a:rPr lang="en" altLang="zh-CN" dirty="0"/>
              <a:t>PCA</a:t>
            </a:r>
            <a:r>
              <a:rPr lang="zh-CN" altLang="en" dirty="0"/>
              <a:t>，</a:t>
            </a:r>
            <a:r>
              <a:rPr lang="en" altLang="zh-CN" dirty="0"/>
              <a:t>SVM</a:t>
            </a:r>
            <a:r>
              <a:rPr lang="zh-CN" altLang="en-US" dirty="0"/>
              <a:t>等传统方法，许多</a:t>
            </a:r>
            <a:r>
              <a:rPr lang="en" altLang="zh-CN" dirty="0"/>
              <a:t>DAD</a:t>
            </a:r>
            <a:r>
              <a:rPr lang="zh-CN" altLang="en-US" dirty="0"/>
              <a:t>模型的变体性能要更优异。</a:t>
            </a:r>
            <a:r>
              <a:rPr lang="zh-CN" altLang="en-US" dirty="0">
                <a:solidFill>
                  <a:srgbClr val="FF0000"/>
                </a:solidFill>
              </a:rPr>
              <a:t>自动编码器</a:t>
            </a:r>
            <a:r>
              <a:rPr lang="zh-CN" altLang="en-US" dirty="0"/>
              <a:t>是所有无监督</a:t>
            </a:r>
            <a:r>
              <a:rPr lang="en" altLang="zh-CN" dirty="0"/>
              <a:t>DAD</a:t>
            </a:r>
            <a:r>
              <a:rPr lang="zh-CN" altLang="en-US" dirty="0"/>
              <a:t>模型的核心。</a:t>
            </a:r>
            <a:endParaRPr lang="en-US" altLang="zh-CN" dirty="0"/>
          </a:p>
          <a:p>
            <a:pPr marL="285750" indent="-285750">
              <a:buFont typeface="Wingdings" pitchFamily="2" charset="2"/>
              <a:buChar char="Ø"/>
            </a:pPr>
            <a:endParaRPr lang="en-US" altLang="zh-CN" dirty="0"/>
          </a:p>
        </p:txBody>
      </p:sp>
      <p:sp>
        <p:nvSpPr>
          <p:cNvPr id="3" name="文本框 2">
            <a:extLst>
              <a:ext uri="{FF2B5EF4-FFF2-40B4-BE49-F238E27FC236}">
                <a16:creationId xmlns:a16="http://schemas.microsoft.com/office/drawing/2014/main" id="{B0340C21-E03A-FF40-8CD1-E9DFE8C3AB78}"/>
              </a:ext>
            </a:extLst>
          </p:cNvPr>
          <p:cNvSpPr txBox="1"/>
          <p:nvPr/>
        </p:nvSpPr>
        <p:spPr>
          <a:xfrm>
            <a:off x="1659835" y="5208104"/>
            <a:ext cx="9462052" cy="1200329"/>
          </a:xfrm>
          <a:prstGeom prst="rect">
            <a:avLst/>
          </a:prstGeom>
          <a:noFill/>
        </p:spPr>
        <p:txBody>
          <a:bodyPr wrap="square" rtlCol="0">
            <a:spAutoFit/>
          </a:bodyPr>
          <a:lstStyle/>
          <a:p>
            <a:r>
              <a:rPr kumimoji="1" lang="zh-CN" altLang="en-US" dirty="0"/>
              <a:t>注：</a:t>
            </a:r>
            <a:r>
              <a:rPr lang="zh-CN" altLang="en-US" dirty="0"/>
              <a:t>其中无监督深度异常检测是当前</a:t>
            </a:r>
            <a:r>
              <a:rPr lang="en-US" altLang="zh-CN" dirty="0"/>
              <a:t>DAD</a:t>
            </a:r>
            <a:r>
              <a:rPr lang="zh-CN" altLang="en-US" dirty="0"/>
              <a:t>模型中常用的方法，它可以在大规模数据当中保持一个较为优异的性能</a:t>
            </a:r>
          </a:p>
          <a:p>
            <a:r>
              <a:rPr kumimoji="1" lang="zh-CN" altLang="en-US" dirty="0"/>
              <a:t>多元时间序列的异常检测在当前的领域是一个挑战，有效的多元时间序列异常检测可以隔离故障。</a:t>
            </a:r>
          </a:p>
        </p:txBody>
      </p:sp>
    </p:spTree>
    <p:extLst>
      <p:ext uri="{BB962C8B-B14F-4D97-AF65-F5344CB8AC3E}">
        <p14:creationId xmlns:p14="http://schemas.microsoft.com/office/powerpoint/2010/main" val="758354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graphicFrame>
        <p:nvGraphicFramePr>
          <p:cNvPr id="3" name="表格 2">
            <a:extLst>
              <a:ext uri="{FF2B5EF4-FFF2-40B4-BE49-F238E27FC236}">
                <a16:creationId xmlns:a16="http://schemas.microsoft.com/office/drawing/2014/main" id="{781ABF70-F301-C84F-9262-5C52BE74E899}"/>
              </a:ext>
            </a:extLst>
          </p:cNvPr>
          <p:cNvGraphicFramePr>
            <a:graphicFrameLocks noGrp="1"/>
          </p:cNvGraphicFramePr>
          <p:nvPr>
            <p:extLst>
              <p:ext uri="{D42A27DB-BD31-4B8C-83A1-F6EECF244321}">
                <p14:modId xmlns:p14="http://schemas.microsoft.com/office/powerpoint/2010/main" val="3289695662"/>
              </p:ext>
            </p:extLst>
          </p:nvPr>
        </p:nvGraphicFramePr>
        <p:xfrm>
          <a:off x="3093300" y="1090995"/>
          <a:ext cx="8877854" cy="6105586"/>
        </p:xfrm>
        <a:graphic>
          <a:graphicData uri="http://schemas.openxmlformats.org/drawingml/2006/table">
            <a:tbl>
              <a:tblPr firstRow="1" bandRow="1">
                <a:tableStyleId>{5C22544A-7EE6-4342-B048-85BDC9FD1C3A}</a:tableStyleId>
              </a:tblPr>
              <a:tblGrid>
                <a:gridCol w="2196548">
                  <a:extLst>
                    <a:ext uri="{9D8B030D-6E8A-4147-A177-3AD203B41FA5}">
                      <a16:colId xmlns:a16="http://schemas.microsoft.com/office/drawing/2014/main" val="3674270743"/>
                    </a:ext>
                  </a:extLst>
                </a:gridCol>
                <a:gridCol w="6681306">
                  <a:extLst>
                    <a:ext uri="{9D8B030D-6E8A-4147-A177-3AD203B41FA5}">
                      <a16:colId xmlns:a16="http://schemas.microsoft.com/office/drawing/2014/main" val="4104492134"/>
                    </a:ext>
                  </a:extLst>
                </a:gridCol>
              </a:tblGrid>
              <a:tr h="504886">
                <a:tc>
                  <a:txBody>
                    <a:bodyPr/>
                    <a:lstStyle/>
                    <a:p>
                      <a:r>
                        <a:rPr lang="zh-CN" altLang="en-US" dirty="0"/>
                        <a:t>技术</a:t>
                      </a:r>
                    </a:p>
                  </a:txBody>
                  <a:tcPr/>
                </a:tc>
                <a:tc>
                  <a:txBody>
                    <a:bodyPr/>
                    <a:lstStyle/>
                    <a:p>
                      <a:r>
                        <a:rPr lang="zh-CN" altLang="en-US" dirty="0"/>
                        <a:t>文献</a:t>
                      </a:r>
                    </a:p>
                  </a:txBody>
                  <a:tcPr/>
                </a:tc>
                <a:extLst>
                  <a:ext uri="{0D108BD9-81ED-4DB2-BD59-A6C34878D82A}">
                    <a16:rowId xmlns:a16="http://schemas.microsoft.com/office/drawing/2014/main" val="2897884419"/>
                  </a:ext>
                </a:extLst>
              </a:tr>
              <a:tr h="504886">
                <a:tc>
                  <a:txBody>
                    <a:bodyPr/>
                    <a:lstStyle/>
                    <a:p>
                      <a:r>
                        <a:rPr lang="en-US" altLang="zh-CN" dirty="0"/>
                        <a:t>LSTM</a:t>
                      </a:r>
                      <a:endParaRPr lang="zh-CN" altLang="en-US" dirty="0"/>
                    </a:p>
                  </a:txBody>
                  <a:tcPr/>
                </a:tc>
                <a:tc>
                  <a:txBody>
                    <a:bodyPr/>
                    <a:lstStyle/>
                    <a:p>
                      <a:r>
                        <a:rPr lang="en" altLang="zh-CN" sz="1050" kern="1200" dirty="0">
                          <a:solidFill>
                            <a:schemeClr val="dk1"/>
                          </a:solidFill>
                          <a:effectLst/>
                          <a:latin typeface="+mn-lt"/>
                          <a:ea typeface="+mn-ea"/>
                          <a:cs typeface="+mn-cs"/>
                        </a:rPr>
                        <a:t>Antonio Nucci, Song Cui, John Garrett, Gurvinder Singh, and Kenneth </a:t>
                      </a:r>
                      <a:r>
                        <a:rPr lang="en" altLang="zh-CN" sz="1050" kern="1200" dirty="0" err="1">
                          <a:solidFill>
                            <a:schemeClr val="dk1"/>
                          </a:solidFill>
                          <a:effectLst/>
                          <a:latin typeface="+mn-lt"/>
                          <a:ea typeface="+mn-ea"/>
                          <a:cs typeface="+mn-cs"/>
                        </a:rPr>
                        <a:t>Croley</a:t>
                      </a:r>
                      <a:r>
                        <a:rPr lang="en" altLang="zh-CN" sz="1050" kern="1200" dirty="0">
                          <a:solidFill>
                            <a:schemeClr val="dk1"/>
                          </a:solidFill>
                          <a:effectLst/>
                          <a:latin typeface="+mn-lt"/>
                          <a:ea typeface="+mn-ea"/>
                          <a:cs typeface="+mn-cs"/>
                        </a:rPr>
                        <a:t>. Real-time multi-variate multi-time scale anomaly detection system for next generation networks. 2018.</a:t>
                      </a:r>
                    </a:p>
                    <a:p>
                      <a:pPr marL="0" algn="l" defTabSz="914400" rtl="0" eaLnBrk="1" latinLnBrk="0" hangingPunct="1"/>
                      <a:r>
                        <a:rPr lang="en" altLang="zh-CN" sz="1050" kern="1200" dirty="0">
                          <a:solidFill>
                            <a:schemeClr val="dk1"/>
                          </a:solidFill>
                          <a:effectLst/>
                          <a:latin typeface="+mn-lt"/>
                          <a:ea typeface="+mn-ea"/>
                          <a:cs typeface="+mn-cs"/>
                        </a:rPr>
                        <a:t>Kyle </a:t>
                      </a:r>
                      <a:r>
                        <a:rPr lang="en" altLang="zh-CN" sz="1050" kern="1200" dirty="0" err="1">
                          <a:solidFill>
                            <a:schemeClr val="dk1"/>
                          </a:solidFill>
                          <a:effectLst/>
                          <a:latin typeface="+mn-lt"/>
                          <a:ea typeface="+mn-ea"/>
                          <a:cs typeface="+mn-cs"/>
                        </a:rPr>
                        <a:t>Hundman</a:t>
                      </a:r>
                      <a:r>
                        <a:rPr lang="en" altLang="zh-CN" sz="1050" kern="1200" dirty="0">
                          <a:solidFill>
                            <a:schemeClr val="dk1"/>
                          </a:solidFill>
                          <a:effectLst/>
                          <a:latin typeface="+mn-lt"/>
                          <a:ea typeface="+mn-ea"/>
                          <a:cs typeface="+mn-cs"/>
                        </a:rPr>
                        <a:t>, Valentino Constantinou, Christopher Laporte, Ian Colwell, and Tom </a:t>
                      </a:r>
                      <a:r>
                        <a:rPr lang="en" altLang="zh-CN" sz="1050" kern="1200" dirty="0" err="1">
                          <a:solidFill>
                            <a:schemeClr val="dk1"/>
                          </a:solidFill>
                          <a:effectLst/>
                          <a:latin typeface="+mn-lt"/>
                          <a:ea typeface="+mn-ea"/>
                          <a:cs typeface="+mn-cs"/>
                        </a:rPr>
                        <a:t>Soderstrom</a:t>
                      </a:r>
                      <a:r>
                        <a:rPr lang="en" altLang="zh-CN" sz="1050" kern="1200" dirty="0">
                          <a:solidFill>
                            <a:schemeClr val="dk1"/>
                          </a:solidFill>
                          <a:effectLst/>
                          <a:latin typeface="+mn-lt"/>
                          <a:ea typeface="+mn-ea"/>
                          <a:cs typeface="+mn-cs"/>
                        </a:rPr>
                        <a:t>. Detecting spacecraft </a:t>
                      </a:r>
                    </a:p>
                    <a:p>
                      <a:pPr marL="0" algn="l" defTabSz="914400" rtl="0" eaLnBrk="1" latinLnBrk="0" hangingPunct="1"/>
                      <a:r>
                        <a:rPr lang="en" altLang="zh-CN" sz="1050" kern="1200" dirty="0">
                          <a:solidFill>
                            <a:schemeClr val="dk1"/>
                          </a:solidFill>
                          <a:effectLst/>
                          <a:latin typeface="+mn-lt"/>
                          <a:ea typeface="+mn-ea"/>
                          <a:cs typeface="+mn-cs"/>
                        </a:rPr>
                        <a:t>anomalies using </a:t>
                      </a:r>
                      <a:r>
                        <a:rPr lang="en" altLang="zh-CN" sz="1050" kern="1200" dirty="0" err="1">
                          <a:solidFill>
                            <a:schemeClr val="dk1"/>
                          </a:solidFill>
                          <a:effectLst/>
                          <a:latin typeface="+mn-lt"/>
                          <a:ea typeface="+mn-ea"/>
                          <a:cs typeface="+mn-cs"/>
                        </a:rPr>
                        <a:t>lstms</a:t>
                      </a:r>
                      <a:r>
                        <a:rPr lang="en" altLang="zh-CN" sz="1050" kern="1200" dirty="0">
                          <a:solidFill>
                            <a:schemeClr val="dk1"/>
                          </a:solidFill>
                          <a:effectLst/>
                          <a:latin typeface="+mn-lt"/>
                          <a:ea typeface="+mn-ea"/>
                          <a:cs typeface="+mn-cs"/>
                        </a:rPr>
                        <a:t> and nonparametric dynamic thresholding. </a:t>
                      </a:r>
                      <a:r>
                        <a:rPr lang="en" altLang="zh-CN" sz="1050" kern="1200" dirty="0" err="1">
                          <a:solidFill>
                            <a:schemeClr val="dk1"/>
                          </a:solidFill>
                          <a:effectLst/>
                          <a:latin typeface="+mn-lt"/>
                          <a:ea typeface="+mn-ea"/>
                          <a:cs typeface="+mn-cs"/>
                        </a:rPr>
                        <a:t>arXiv</a:t>
                      </a:r>
                      <a:r>
                        <a:rPr lang="en" altLang="zh-CN" sz="1050" kern="1200" dirty="0">
                          <a:solidFill>
                            <a:schemeClr val="dk1"/>
                          </a:solidFill>
                          <a:effectLst/>
                          <a:latin typeface="+mn-lt"/>
                          <a:ea typeface="+mn-ea"/>
                          <a:cs typeface="+mn-cs"/>
                        </a:rPr>
                        <a:t> preprint arXiv:1802.04431, 2018. </a:t>
                      </a:r>
                    </a:p>
                  </a:txBody>
                  <a:tcPr/>
                </a:tc>
                <a:extLst>
                  <a:ext uri="{0D108BD9-81ED-4DB2-BD59-A6C34878D82A}">
                    <a16:rowId xmlns:a16="http://schemas.microsoft.com/office/drawing/2014/main" val="2975005439"/>
                  </a:ext>
                </a:extLst>
              </a:tr>
              <a:tr h="504886">
                <a:tc>
                  <a:txBody>
                    <a:bodyPr/>
                    <a:lstStyle/>
                    <a:p>
                      <a:r>
                        <a:rPr lang="en-US" altLang="zh-CN" dirty="0"/>
                        <a:t>AE,LSTM-AE,CNN-AE,GRU-AE</a:t>
                      </a:r>
                      <a:endParaRPr lang="zh-CN" altLang="en-US" dirty="0"/>
                    </a:p>
                  </a:txBody>
                  <a:tcPr/>
                </a:tc>
                <a:tc>
                  <a:txBody>
                    <a:bodyPr/>
                    <a:lstStyle/>
                    <a:p>
                      <a:pPr marL="0" algn="l" defTabSz="914400" rtl="0" eaLnBrk="1" latinLnBrk="0" hangingPunct="1"/>
                      <a:r>
                        <a:rPr lang="en" altLang="zh-CN" sz="1050" kern="1200" dirty="0" err="1">
                          <a:solidFill>
                            <a:schemeClr val="dk1"/>
                          </a:solidFill>
                          <a:effectLst/>
                          <a:latin typeface="+mn-lt"/>
                          <a:ea typeface="+mn-ea"/>
                          <a:cs typeface="+mn-cs"/>
                        </a:rPr>
                        <a:t>Chuxu</a:t>
                      </a:r>
                      <a:r>
                        <a:rPr lang="en" altLang="zh-CN" sz="1050" kern="1200" dirty="0">
                          <a:solidFill>
                            <a:schemeClr val="dk1"/>
                          </a:solidFill>
                          <a:effectLst/>
                          <a:latin typeface="+mn-lt"/>
                          <a:ea typeface="+mn-ea"/>
                          <a:cs typeface="+mn-cs"/>
                        </a:rPr>
                        <a:t> Zhang, </a:t>
                      </a:r>
                      <a:r>
                        <a:rPr lang="en" altLang="zh-CN" sz="1050" kern="1200" dirty="0" err="1">
                          <a:solidFill>
                            <a:schemeClr val="dk1"/>
                          </a:solidFill>
                          <a:effectLst/>
                          <a:latin typeface="+mn-lt"/>
                          <a:ea typeface="+mn-ea"/>
                          <a:cs typeface="+mn-cs"/>
                        </a:rPr>
                        <a:t>Dongjin</a:t>
                      </a:r>
                      <a:r>
                        <a:rPr lang="en" altLang="zh-CN" sz="1050" kern="1200" dirty="0">
                          <a:solidFill>
                            <a:schemeClr val="dk1"/>
                          </a:solidFill>
                          <a:effectLst/>
                          <a:latin typeface="+mn-lt"/>
                          <a:ea typeface="+mn-ea"/>
                          <a:cs typeface="+mn-cs"/>
                        </a:rPr>
                        <a:t> Song, </a:t>
                      </a:r>
                      <a:r>
                        <a:rPr lang="en" altLang="zh-CN" sz="1050" kern="1200" dirty="0" err="1">
                          <a:solidFill>
                            <a:schemeClr val="dk1"/>
                          </a:solidFill>
                          <a:effectLst/>
                          <a:latin typeface="+mn-lt"/>
                          <a:ea typeface="+mn-ea"/>
                          <a:cs typeface="+mn-cs"/>
                        </a:rPr>
                        <a:t>Yuncong</a:t>
                      </a:r>
                      <a:r>
                        <a:rPr lang="en" altLang="zh-CN" sz="1050" kern="1200" dirty="0">
                          <a:solidFill>
                            <a:schemeClr val="dk1"/>
                          </a:solidFill>
                          <a:effectLst/>
                          <a:latin typeface="+mn-lt"/>
                          <a:ea typeface="+mn-ea"/>
                          <a:cs typeface="+mn-cs"/>
                        </a:rPr>
                        <a:t> Chen, Xinyang Feng, Cristian </a:t>
                      </a:r>
                      <a:r>
                        <a:rPr lang="en" altLang="zh-CN" sz="1050" kern="1200" dirty="0" err="1">
                          <a:solidFill>
                            <a:schemeClr val="dk1"/>
                          </a:solidFill>
                          <a:effectLst/>
                          <a:latin typeface="+mn-lt"/>
                          <a:ea typeface="+mn-ea"/>
                          <a:cs typeface="+mn-cs"/>
                        </a:rPr>
                        <a:t>Lumezanu</a:t>
                      </a:r>
                      <a:r>
                        <a:rPr lang="en" altLang="zh-CN" sz="1050" kern="1200" dirty="0">
                          <a:solidFill>
                            <a:schemeClr val="dk1"/>
                          </a:solidFill>
                          <a:effectLst/>
                          <a:latin typeface="+mn-lt"/>
                          <a:ea typeface="+mn-ea"/>
                          <a:cs typeface="+mn-cs"/>
                        </a:rPr>
                        <a:t>, Wei Cheng, </a:t>
                      </a:r>
                      <a:r>
                        <a:rPr lang="en" altLang="zh-CN" sz="1050" kern="1200" dirty="0" err="1">
                          <a:solidFill>
                            <a:schemeClr val="dk1"/>
                          </a:solidFill>
                          <a:effectLst/>
                          <a:latin typeface="+mn-lt"/>
                          <a:ea typeface="+mn-ea"/>
                          <a:cs typeface="+mn-cs"/>
                        </a:rPr>
                        <a:t>Jingchao</a:t>
                      </a:r>
                      <a:r>
                        <a:rPr lang="en" altLang="zh-CN" sz="1050" kern="1200" dirty="0">
                          <a:solidFill>
                            <a:schemeClr val="dk1"/>
                          </a:solidFill>
                          <a:effectLst/>
                          <a:latin typeface="+mn-lt"/>
                          <a:ea typeface="+mn-ea"/>
                          <a:cs typeface="+mn-cs"/>
                        </a:rPr>
                        <a:t> Ni, Bo </a:t>
                      </a:r>
                      <a:r>
                        <a:rPr lang="en" altLang="zh-CN" sz="1050" kern="1200" dirty="0" err="1">
                          <a:solidFill>
                            <a:schemeClr val="dk1"/>
                          </a:solidFill>
                          <a:effectLst/>
                          <a:latin typeface="+mn-lt"/>
                          <a:ea typeface="+mn-ea"/>
                          <a:cs typeface="+mn-cs"/>
                        </a:rPr>
                        <a:t>Zong</a:t>
                      </a:r>
                      <a:r>
                        <a:rPr lang="en" altLang="zh-CN" sz="1050" kern="1200" dirty="0">
                          <a:solidFill>
                            <a:schemeClr val="dk1"/>
                          </a:solidFill>
                          <a:effectLst/>
                          <a:latin typeface="+mn-lt"/>
                          <a:ea typeface="+mn-ea"/>
                          <a:cs typeface="+mn-cs"/>
                        </a:rPr>
                        <a:t>, </a:t>
                      </a:r>
                    </a:p>
                    <a:p>
                      <a:pPr marL="0" algn="l" defTabSz="914400" rtl="0" eaLnBrk="1" latinLnBrk="0" hangingPunct="1"/>
                      <a:r>
                        <a:rPr lang="en" altLang="zh-CN" sz="1050" kern="1200" dirty="0">
                          <a:solidFill>
                            <a:schemeClr val="dk1"/>
                          </a:solidFill>
                          <a:effectLst/>
                          <a:latin typeface="+mn-lt"/>
                          <a:ea typeface="+mn-ea"/>
                          <a:cs typeface="+mn-cs"/>
                        </a:rPr>
                        <a:t>Haifeng Chen, and Nitesh V Chawla. A deep neural network for unsupervised anomaly detection and diagnosis in </a:t>
                      </a:r>
                    </a:p>
                    <a:p>
                      <a:pPr marL="0" algn="l" defTabSz="914400" rtl="0" eaLnBrk="1" latinLnBrk="0" hangingPunct="1"/>
                      <a:r>
                        <a:rPr lang="en" altLang="zh-CN" sz="1050" kern="1200" dirty="0">
                          <a:solidFill>
                            <a:schemeClr val="dk1"/>
                          </a:solidFill>
                          <a:effectLst/>
                          <a:latin typeface="+mn-lt"/>
                          <a:ea typeface="+mn-ea"/>
                          <a:cs typeface="+mn-cs"/>
                        </a:rPr>
                        <a:t>multivariate time series data. </a:t>
                      </a:r>
                      <a:r>
                        <a:rPr lang="en" altLang="zh-CN" sz="1050" kern="1200" dirty="0" err="1">
                          <a:solidFill>
                            <a:schemeClr val="dk1"/>
                          </a:solidFill>
                          <a:effectLst/>
                          <a:latin typeface="+mn-lt"/>
                          <a:ea typeface="+mn-ea"/>
                          <a:cs typeface="+mn-cs"/>
                        </a:rPr>
                        <a:t>arXiv</a:t>
                      </a:r>
                      <a:r>
                        <a:rPr lang="en" altLang="zh-CN" sz="1050" kern="1200" dirty="0">
                          <a:solidFill>
                            <a:schemeClr val="dk1"/>
                          </a:solidFill>
                          <a:effectLst/>
                          <a:latin typeface="+mn-lt"/>
                          <a:ea typeface="+mn-ea"/>
                          <a:cs typeface="+mn-cs"/>
                        </a:rPr>
                        <a:t> preprint arXiv:1811.08055, 2018e. </a:t>
                      </a:r>
                    </a:p>
                    <a:p>
                      <a:pPr marL="0" algn="l" defTabSz="914400" rtl="0" eaLnBrk="1" latinLnBrk="0" hangingPunct="1"/>
                      <a:r>
                        <a:rPr lang="en" altLang="zh-CN" sz="1050" kern="1200" dirty="0" err="1">
                          <a:solidFill>
                            <a:schemeClr val="dk1"/>
                          </a:solidFill>
                          <a:effectLst/>
                          <a:latin typeface="+mn-lt"/>
                          <a:ea typeface="+mn-ea"/>
                          <a:cs typeface="+mn-cs"/>
                        </a:rPr>
                        <a:t>Yifan</a:t>
                      </a:r>
                      <a:r>
                        <a:rPr lang="en" altLang="zh-CN" sz="1050" kern="1200" dirty="0">
                          <a:solidFill>
                            <a:schemeClr val="dk1"/>
                          </a:solidFill>
                          <a:effectLst/>
                          <a:latin typeface="+mn-lt"/>
                          <a:ea typeface="+mn-ea"/>
                          <a:cs typeface="+mn-cs"/>
                        </a:rPr>
                        <a:t> Guo, </a:t>
                      </a:r>
                      <a:r>
                        <a:rPr lang="en" altLang="zh-CN" sz="1050" kern="1200" dirty="0" err="1">
                          <a:solidFill>
                            <a:schemeClr val="dk1"/>
                          </a:solidFill>
                          <a:effectLst/>
                          <a:latin typeface="+mn-lt"/>
                          <a:ea typeface="+mn-ea"/>
                          <a:cs typeface="+mn-cs"/>
                        </a:rPr>
                        <a:t>Weixian</a:t>
                      </a:r>
                      <a:r>
                        <a:rPr lang="en" altLang="zh-CN" sz="1050" kern="1200" dirty="0">
                          <a:solidFill>
                            <a:schemeClr val="dk1"/>
                          </a:solidFill>
                          <a:effectLst/>
                          <a:latin typeface="+mn-lt"/>
                          <a:ea typeface="+mn-ea"/>
                          <a:cs typeface="+mn-cs"/>
                        </a:rPr>
                        <a:t> Liao, Qianlong Wang, </a:t>
                      </a:r>
                      <a:r>
                        <a:rPr lang="en" altLang="zh-CN" sz="1050" kern="1200" dirty="0" err="1">
                          <a:solidFill>
                            <a:schemeClr val="dk1"/>
                          </a:solidFill>
                          <a:effectLst/>
                          <a:latin typeface="+mn-lt"/>
                          <a:ea typeface="+mn-ea"/>
                          <a:cs typeface="+mn-cs"/>
                        </a:rPr>
                        <a:t>Lixing</a:t>
                      </a:r>
                      <a:r>
                        <a:rPr lang="en" altLang="zh-CN" sz="1050" kern="1200" dirty="0">
                          <a:solidFill>
                            <a:schemeClr val="dk1"/>
                          </a:solidFill>
                          <a:effectLst/>
                          <a:latin typeface="+mn-lt"/>
                          <a:ea typeface="+mn-ea"/>
                          <a:cs typeface="+mn-cs"/>
                        </a:rPr>
                        <a:t> Yu, </a:t>
                      </a:r>
                      <a:r>
                        <a:rPr lang="en" altLang="zh-CN" sz="1050" kern="1200" dirty="0" err="1">
                          <a:solidFill>
                            <a:schemeClr val="dk1"/>
                          </a:solidFill>
                          <a:effectLst/>
                          <a:latin typeface="+mn-lt"/>
                          <a:ea typeface="+mn-ea"/>
                          <a:cs typeface="+mn-cs"/>
                        </a:rPr>
                        <a:t>Tianxi</a:t>
                      </a:r>
                      <a:r>
                        <a:rPr lang="en" altLang="zh-CN" sz="1050" kern="1200" dirty="0">
                          <a:solidFill>
                            <a:schemeClr val="dk1"/>
                          </a:solidFill>
                          <a:effectLst/>
                          <a:latin typeface="+mn-lt"/>
                          <a:ea typeface="+mn-ea"/>
                          <a:cs typeface="+mn-cs"/>
                        </a:rPr>
                        <a:t> Ji, and Pan Li. Multidimensional time series anomaly </a:t>
                      </a:r>
                    </a:p>
                    <a:p>
                      <a:pPr marL="0" algn="l" defTabSz="914400" rtl="0" eaLnBrk="1" latinLnBrk="0" hangingPunct="1"/>
                      <a:r>
                        <a:rPr lang="en" altLang="zh-CN" sz="1050" kern="1200" dirty="0">
                          <a:solidFill>
                            <a:schemeClr val="dk1"/>
                          </a:solidFill>
                          <a:effectLst/>
                          <a:latin typeface="+mn-lt"/>
                          <a:ea typeface="+mn-ea"/>
                          <a:cs typeface="+mn-cs"/>
                        </a:rPr>
                        <a:t>detection: A </a:t>
                      </a:r>
                      <a:r>
                        <a:rPr lang="en" altLang="zh-CN" sz="1050" kern="1200" dirty="0" err="1">
                          <a:solidFill>
                            <a:schemeClr val="dk1"/>
                          </a:solidFill>
                          <a:effectLst/>
                          <a:latin typeface="+mn-lt"/>
                          <a:ea typeface="+mn-ea"/>
                          <a:cs typeface="+mn-cs"/>
                        </a:rPr>
                        <a:t>gru</a:t>
                      </a:r>
                      <a:r>
                        <a:rPr lang="en" altLang="zh-CN" sz="1050" kern="1200" dirty="0">
                          <a:solidFill>
                            <a:schemeClr val="dk1"/>
                          </a:solidFill>
                          <a:effectLst/>
                          <a:latin typeface="+mn-lt"/>
                          <a:ea typeface="+mn-ea"/>
                          <a:cs typeface="+mn-cs"/>
                        </a:rPr>
                        <a:t>-based gaussian mixture variational autoencoder approach. In Asian Conference on Machine Learn</a:t>
                      </a:r>
                    </a:p>
                    <a:p>
                      <a:pPr marL="0" algn="l" defTabSz="914400" rtl="0" eaLnBrk="1" latinLnBrk="0" hangingPunct="1"/>
                      <a:r>
                        <a:rPr lang="en" altLang="zh-CN" sz="1050" kern="1200" dirty="0" err="1">
                          <a:solidFill>
                            <a:schemeClr val="dk1"/>
                          </a:solidFill>
                          <a:effectLst/>
                          <a:latin typeface="+mn-lt"/>
                          <a:ea typeface="+mn-ea"/>
                          <a:cs typeface="+mn-cs"/>
                        </a:rPr>
                        <a:t>ing</a:t>
                      </a:r>
                      <a:r>
                        <a:rPr lang="en" altLang="zh-CN" sz="1050" kern="1200" dirty="0">
                          <a:solidFill>
                            <a:schemeClr val="dk1"/>
                          </a:solidFill>
                          <a:effectLst/>
                          <a:latin typeface="+mn-lt"/>
                          <a:ea typeface="+mn-ea"/>
                          <a:cs typeface="+mn-cs"/>
                        </a:rPr>
                        <a:t>, pages 97–112, 2018.</a:t>
                      </a:r>
                    </a:p>
                    <a:p>
                      <a:pPr marL="0" algn="l" defTabSz="914400" rtl="0" eaLnBrk="1" latinLnBrk="0" hangingPunct="1"/>
                      <a:endParaRPr lang="en" altLang="zh-CN" sz="1050" kern="1200" dirty="0">
                        <a:solidFill>
                          <a:schemeClr val="dk1"/>
                        </a:solidFill>
                        <a:effectLst/>
                        <a:latin typeface="+mn-lt"/>
                        <a:ea typeface="+mn-ea"/>
                        <a:cs typeface="+mn-cs"/>
                      </a:endParaRPr>
                    </a:p>
                  </a:txBody>
                  <a:tcPr/>
                </a:tc>
                <a:extLst>
                  <a:ext uri="{0D108BD9-81ED-4DB2-BD59-A6C34878D82A}">
                    <a16:rowId xmlns:a16="http://schemas.microsoft.com/office/drawing/2014/main" val="2169219131"/>
                  </a:ext>
                </a:extLst>
              </a:tr>
              <a:tr h="504886">
                <a:tc>
                  <a:txBody>
                    <a:bodyPr/>
                    <a:lstStyle/>
                    <a:p>
                      <a:r>
                        <a:rPr lang="en-US" altLang="zh-CN" dirty="0"/>
                        <a:t>CNN,CNN-LSTM</a:t>
                      </a:r>
                      <a:endParaRPr lang="zh-CN" altLang="en-US" dirty="0"/>
                    </a:p>
                  </a:txBody>
                  <a:tcPr/>
                </a:tc>
                <a:tc>
                  <a:txBody>
                    <a:bodyPr/>
                    <a:lstStyle/>
                    <a:p>
                      <a:pPr marL="0" algn="l" defTabSz="914400" rtl="0" eaLnBrk="1" latinLnBrk="0" hangingPunct="1"/>
                      <a:r>
                        <a:rPr lang="en" altLang="zh-CN" sz="1050" kern="1200" dirty="0" err="1">
                          <a:solidFill>
                            <a:schemeClr val="dk1"/>
                          </a:solidFill>
                          <a:effectLst/>
                          <a:latin typeface="+mn-lt"/>
                          <a:ea typeface="+mn-ea"/>
                          <a:cs typeface="+mn-cs"/>
                        </a:rPr>
                        <a:t>Sagnik</a:t>
                      </a:r>
                      <a:r>
                        <a:rPr lang="en" altLang="zh-CN" sz="1050" kern="1200" dirty="0">
                          <a:solidFill>
                            <a:schemeClr val="dk1"/>
                          </a:solidFill>
                          <a:effectLst/>
                          <a:latin typeface="+mn-lt"/>
                          <a:ea typeface="+mn-ea"/>
                          <a:cs typeface="+mn-cs"/>
                        </a:rPr>
                        <a:t> </a:t>
                      </a:r>
                      <a:r>
                        <a:rPr lang="en" altLang="zh-CN" sz="1050" kern="1200" dirty="0" err="1">
                          <a:solidFill>
                            <a:schemeClr val="dk1"/>
                          </a:solidFill>
                          <a:effectLst/>
                          <a:latin typeface="+mn-lt"/>
                          <a:ea typeface="+mn-ea"/>
                          <a:cs typeface="+mn-cs"/>
                        </a:rPr>
                        <a:t>Basumallik</a:t>
                      </a:r>
                      <a:r>
                        <a:rPr lang="en" altLang="zh-CN" sz="1050" kern="1200" dirty="0">
                          <a:solidFill>
                            <a:schemeClr val="dk1"/>
                          </a:solidFill>
                          <a:effectLst/>
                          <a:latin typeface="+mn-lt"/>
                          <a:ea typeface="+mn-ea"/>
                          <a:cs typeface="+mn-cs"/>
                        </a:rPr>
                        <a:t>, Rui Ma, and Sara </a:t>
                      </a:r>
                      <a:r>
                        <a:rPr lang="en" altLang="zh-CN" sz="1050" kern="1200" dirty="0" err="1">
                          <a:solidFill>
                            <a:schemeClr val="dk1"/>
                          </a:solidFill>
                          <a:effectLst/>
                          <a:latin typeface="+mn-lt"/>
                          <a:ea typeface="+mn-ea"/>
                          <a:cs typeface="+mn-cs"/>
                        </a:rPr>
                        <a:t>Eftekharnejad</a:t>
                      </a:r>
                      <a:r>
                        <a:rPr lang="en" altLang="zh-CN" sz="1050" kern="1200" dirty="0">
                          <a:solidFill>
                            <a:schemeClr val="dk1"/>
                          </a:solidFill>
                          <a:effectLst/>
                          <a:latin typeface="+mn-lt"/>
                          <a:ea typeface="+mn-ea"/>
                          <a:cs typeface="+mn-cs"/>
                        </a:rPr>
                        <a:t>. Packet-data anomaly detection in </a:t>
                      </a:r>
                      <a:r>
                        <a:rPr lang="en" altLang="zh-CN" sz="1050" kern="1200" dirty="0" err="1">
                          <a:solidFill>
                            <a:schemeClr val="dk1"/>
                          </a:solidFill>
                          <a:effectLst/>
                          <a:latin typeface="+mn-lt"/>
                          <a:ea typeface="+mn-ea"/>
                          <a:cs typeface="+mn-cs"/>
                        </a:rPr>
                        <a:t>pmu</a:t>
                      </a:r>
                      <a:r>
                        <a:rPr lang="en" altLang="zh-CN" sz="1050" kern="1200" dirty="0">
                          <a:solidFill>
                            <a:schemeClr val="dk1"/>
                          </a:solidFill>
                          <a:effectLst/>
                          <a:latin typeface="+mn-lt"/>
                          <a:ea typeface="+mn-ea"/>
                          <a:cs typeface="+mn-cs"/>
                        </a:rPr>
                        <a:t>-based state estimator </a:t>
                      </a:r>
                    </a:p>
                    <a:p>
                      <a:pPr marL="0" algn="l" defTabSz="914400" rtl="0" eaLnBrk="1" latinLnBrk="0" hangingPunct="1"/>
                      <a:r>
                        <a:rPr lang="en" altLang="zh-CN" sz="1050" kern="1200" dirty="0">
                          <a:solidFill>
                            <a:schemeClr val="dk1"/>
                          </a:solidFill>
                          <a:effectLst/>
                          <a:latin typeface="+mn-lt"/>
                          <a:ea typeface="+mn-ea"/>
                          <a:cs typeface="+mn-cs"/>
                        </a:rPr>
                        <a:t>using convolutional neural network. International Journal of Electrical Power &amp; Energy Systems, 107:690–702, </a:t>
                      </a:r>
                    </a:p>
                    <a:p>
                      <a:pPr marL="0" algn="l" defTabSz="914400" rtl="0" eaLnBrk="1" latinLnBrk="0" hangingPunct="1"/>
                      <a:r>
                        <a:rPr lang="en" altLang="zh-CN" sz="1050" kern="1200" dirty="0">
                          <a:solidFill>
                            <a:schemeClr val="dk1"/>
                          </a:solidFill>
                          <a:effectLst/>
                          <a:latin typeface="+mn-lt"/>
                          <a:ea typeface="+mn-ea"/>
                          <a:cs typeface="+mn-cs"/>
                        </a:rPr>
                        <a:t>2019. </a:t>
                      </a:r>
                    </a:p>
                    <a:p>
                      <a:pPr marL="0" algn="l" defTabSz="914400" rtl="0" eaLnBrk="1" latinLnBrk="0" hangingPunct="1"/>
                      <a:r>
                        <a:rPr lang="en" altLang="zh-CN" sz="1050" kern="1200" dirty="0">
                          <a:solidFill>
                            <a:schemeClr val="dk1"/>
                          </a:solidFill>
                          <a:effectLst/>
                          <a:latin typeface="+mn-lt"/>
                          <a:ea typeface="+mn-ea"/>
                          <a:cs typeface="+mn-cs"/>
                        </a:rPr>
                        <a:t>Yasuhiro Ikeda, </a:t>
                      </a:r>
                      <a:r>
                        <a:rPr lang="en" altLang="zh-CN" sz="1050" kern="1200" dirty="0" err="1">
                          <a:solidFill>
                            <a:schemeClr val="dk1"/>
                          </a:solidFill>
                          <a:effectLst/>
                          <a:latin typeface="+mn-lt"/>
                          <a:ea typeface="+mn-ea"/>
                          <a:cs typeface="+mn-cs"/>
                        </a:rPr>
                        <a:t>Kengo</a:t>
                      </a:r>
                      <a:r>
                        <a:rPr lang="en" altLang="zh-CN" sz="1050" kern="1200" dirty="0">
                          <a:solidFill>
                            <a:schemeClr val="dk1"/>
                          </a:solidFill>
                          <a:effectLst/>
                          <a:latin typeface="+mn-lt"/>
                          <a:ea typeface="+mn-ea"/>
                          <a:cs typeface="+mn-cs"/>
                        </a:rPr>
                        <a:t> Tajiri, </a:t>
                      </a:r>
                      <a:r>
                        <a:rPr lang="en" altLang="zh-CN" sz="1050" kern="1200" dirty="0" err="1">
                          <a:solidFill>
                            <a:schemeClr val="dk1"/>
                          </a:solidFill>
                          <a:effectLst/>
                          <a:latin typeface="+mn-lt"/>
                          <a:ea typeface="+mn-ea"/>
                          <a:cs typeface="+mn-cs"/>
                        </a:rPr>
                        <a:t>Yuusuke</a:t>
                      </a:r>
                      <a:r>
                        <a:rPr lang="en" altLang="zh-CN" sz="1050" kern="1200" dirty="0">
                          <a:solidFill>
                            <a:schemeClr val="dk1"/>
                          </a:solidFill>
                          <a:effectLst/>
                          <a:latin typeface="+mn-lt"/>
                          <a:ea typeface="+mn-ea"/>
                          <a:cs typeface="+mn-cs"/>
                        </a:rPr>
                        <a:t> Nakano, </a:t>
                      </a:r>
                      <a:r>
                        <a:rPr lang="en" altLang="zh-CN" sz="1050" kern="1200" dirty="0" err="1">
                          <a:solidFill>
                            <a:schemeClr val="dk1"/>
                          </a:solidFill>
                          <a:effectLst/>
                          <a:latin typeface="+mn-lt"/>
                          <a:ea typeface="+mn-ea"/>
                          <a:cs typeface="+mn-cs"/>
                        </a:rPr>
                        <a:t>Keishiro</a:t>
                      </a:r>
                      <a:r>
                        <a:rPr lang="en" altLang="zh-CN" sz="1050" kern="1200" dirty="0">
                          <a:solidFill>
                            <a:schemeClr val="dk1"/>
                          </a:solidFill>
                          <a:effectLst/>
                          <a:latin typeface="+mn-lt"/>
                          <a:ea typeface="+mn-ea"/>
                          <a:cs typeface="+mn-cs"/>
                        </a:rPr>
                        <a:t> Watanabe, and Keisuke Ishibashi. Estimation of dimensions </a:t>
                      </a:r>
                    </a:p>
                    <a:p>
                      <a:pPr marL="0" algn="l" defTabSz="914400" rtl="0" eaLnBrk="1" latinLnBrk="0" hangingPunct="1"/>
                      <a:r>
                        <a:rPr lang="en" altLang="zh-CN" sz="1050" kern="1200" dirty="0">
                          <a:solidFill>
                            <a:schemeClr val="dk1"/>
                          </a:solidFill>
                          <a:effectLst/>
                          <a:latin typeface="+mn-lt"/>
                          <a:ea typeface="+mn-ea"/>
                          <a:cs typeface="+mn-cs"/>
                        </a:rPr>
                        <a:t>contributing to detected anomalies with variational autoencoders. </a:t>
                      </a:r>
                      <a:r>
                        <a:rPr lang="en" altLang="zh-CN" sz="1050" kern="1200" dirty="0" err="1">
                          <a:solidFill>
                            <a:schemeClr val="dk1"/>
                          </a:solidFill>
                          <a:effectLst/>
                          <a:latin typeface="+mn-lt"/>
                          <a:ea typeface="+mn-ea"/>
                          <a:cs typeface="+mn-cs"/>
                        </a:rPr>
                        <a:t>arXiv</a:t>
                      </a:r>
                      <a:r>
                        <a:rPr lang="en" altLang="zh-CN" sz="1050" kern="1200" dirty="0">
                          <a:solidFill>
                            <a:schemeClr val="dk1"/>
                          </a:solidFill>
                          <a:effectLst/>
                          <a:latin typeface="+mn-lt"/>
                          <a:ea typeface="+mn-ea"/>
                          <a:cs typeface="+mn-cs"/>
                        </a:rPr>
                        <a:t> preprint arXiv:1811.04576, 2018. </a:t>
                      </a:r>
                    </a:p>
                    <a:p>
                      <a:endParaRPr lang="en" altLang="zh-CN" dirty="0"/>
                    </a:p>
                    <a:p>
                      <a:endParaRPr lang="zh-CN" altLang="en-US" dirty="0"/>
                    </a:p>
                  </a:txBody>
                  <a:tcPr/>
                </a:tc>
                <a:extLst>
                  <a:ext uri="{0D108BD9-81ED-4DB2-BD59-A6C34878D82A}">
                    <a16:rowId xmlns:a16="http://schemas.microsoft.com/office/drawing/2014/main" val="1249433622"/>
                  </a:ext>
                </a:extLst>
              </a:tr>
              <a:tr h="504886">
                <a:tc>
                  <a:txBody>
                    <a:bodyPr/>
                    <a:lstStyle/>
                    <a:p>
                      <a:r>
                        <a:rPr lang="en-US" altLang="zh-CN" dirty="0"/>
                        <a:t>LATM-VAE</a:t>
                      </a:r>
                      <a:endParaRPr lang="zh-CN" altLang="en-US" dirty="0"/>
                    </a:p>
                  </a:txBody>
                  <a:tcPr/>
                </a:tc>
                <a:tc>
                  <a:txBody>
                    <a:bodyPr/>
                    <a:lstStyle/>
                    <a:p>
                      <a:pPr marL="0" algn="l" defTabSz="914400" rtl="0" eaLnBrk="1" latinLnBrk="0" hangingPunct="1"/>
                      <a:r>
                        <a:rPr lang="en" altLang="zh-CN" sz="1050" kern="1200" dirty="0">
                          <a:solidFill>
                            <a:schemeClr val="dk1"/>
                          </a:solidFill>
                          <a:effectLst/>
                          <a:latin typeface="+mn-lt"/>
                          <a:ea typeface="+mn-ea"/>
                          <a:cs typeface="+mn-cs"/>
                        </a:rPr>
                        <a:t>Dan Li, </a:t>
                      </a:r>
                      <a:r>
                        <a:rPr lang="en" altLang="zh-CN" sz="1050" kern="1200" dirty="0" err="1">
                          <a:solidFill>
                            <a:schemeClr val="dk1"/>
                          </a:solidFill>
                          <a:effectLst/>
                          <a:latin typeface="+mn-lt"/>
                          <a:ea typeface="+mn-ea"/>
                          <a:cs typeface="+mn-cs"/>
                        </a:rPr>
                        <a:t>Dacheng</a:t>
                      </a:r>
                      <a:r>
                        <a:rPr lang="en" altLang="zh-CN" sz="1050" kern="1200" dirty="0">
                          <a:solidFill>
                            <a:schemeClr val="dk1"/>
                          </a:solidFill>
                          <a:effectLst/>
                          <a:latin typeface="+mn-lt"/>
                          <a:ea typeface="+mn-ea"/>
                          <a:cs typeface="+mn-cs"/>
                        </a:rPr>
                        <a:t> Chen, Lei Shi, </a:t>
                      </a:r>
                      <a:r>
                        <a:rPr lang="en" altLang="zh-CN" sz="1050" kern="1200" dirty="0" err="1">
                          <a:solidFill>
                            <a:schemeClr val="dk1"/>
                          </a:solidFill>
                          <a:effectLst/>
                          <a:latin typeface="+mn-lt"/>
                          <a:ea typeface="+mn-ea"/>
                          <a:cs typeface="+mn-cs"/>
                        </a:rPr>
                        <a:t>Baihong</a:t>
                      </a:r>
                      <a:r>
                        <a:rPr lang="en" altLang="zh-CN" sz="1050" kern="1200" dirty="0">
                          <a:solidFill>
                            <a:schemeClr val="dk1"/>
                          </a:solidFill>
                          <a:effectLst/>
                          <a:latin typeface="+mn-lt"/>
                          <a:ea typeface="+mn-ea"/>
                          <a:cs typeface="+mn-cs"/>
                        </a:rPr>
                        <a:t> </a:t>
                      </a:r>
                      <a:r>
                        <a:rPr lang="en" altLang="zh-CN" sz="1050" kern="1200" dirty="0" err="1">
                          <a:solidFill>
                            <a:schemeClr val="dk1"/>
                          </a:solidFill>
                          <a:effectLst/>
                          <a:latin typeface="+mn-lt"/>
                          <a:ea typeface="+mn-ea"/>
                          <a:cs typeface="+mn-cs"/>
                        </a:rPr>
                        <a:t>Jin</a:t>
                      </a:r>
                      <a:r>
                        <a:rPr lang="en" altLang="zh-CN" sz="1050" kern="1200" dirty="0">
                          <a:solidFill>
                            <a:schemeClr val="dk1"/>
                          </a:solidFill>
                          <a:effectLst/>
                          <a:latin typeface="+mn-lt"/>
                          <a:ea typeface="+mn-ea"/>
                          <a:cs typeface="+mn-cs"/>
                        </a:rPr>
                        <a:t>, Jonathan Goh, and See-</a:t>
                      </a:r>
                      <a:r>
                        <a:rPr lang="en" altLang="zh-CN" sz="1050" kern="1200" dirty="0" err="1">
                          <a:solidFill>
                            <a:schemeClr val="dk1"/>
                          </a:solidFill>
                          <a:effectLst/>
                          <a:latin typeface="+mn-lt"/>
                          <a:ea typeface="+mn-ea"/>
                          <a:cs typeface="+mn-cs"/>
                        </a:rPr>
                        <a:t>Kiong</a:t>
                      </a:r>
                      <a:r>
                        <a:rPr lang="en" altLang="zh-CN" sz="1050" kern="1200" dirty="0">
                          <a:solidFill>
                            <a:schemeClr val="dk1"/>
                          </a:solidFill>
                          <a:effectLst/>
                          <a:latin typeface="+mn-lt"/>
                          <a:ea typeface="+mn-ea"/>
                          <a:cs typeface="+mn-cs"/>
                        </a:rPr>
                        <a:t> Ng. Mad-</a:t>
                      </a:r>
                      <a:r>
                        <a:rPr lang="en" altLang="zh-CN" sz="1050" kern="1200" dirty="0" err="1">
                          <a:solidFill>
                            <a:schemeClr val="dk1"/>
                          </a:solidFill>
                          <a:effectLst/>
                          <a:latin typeface="+mn-lt"/>
                          <a:ea typeface="+mn-ea"/>
                          <a:cs typeface="+mn-cs"/>
                        </a:rPr>
                        <a:t>gan</a:t>
                      </a:r>
                      <a:r>
                        <a:rPr lang="en" altLang="zh-CN" sz="1050" kern="1200" dirty="0">
                          <a:solidFill>
                            <a:schemeClr val="dk1"/>
                          </a:solidFill>
                          <a:effectLst/>
                          <a:latin typeface="+mn-lt"/>
                          <a:ea typeface="+mn-ea"/>
                          <a:cs typeface="+mn-cs"/>
                        </a:rPr>
                        <a:t>: Multivariate anomaly </a:t>
                      </a:r>
                    </a:p>
                    <a:p>
                      <a:pPr marL="0" algn="l" defTabSz="914400" rtl="0" eaLnBrk="1" latinLnBrk="0" hangingPunct="1"/>
                      <a:r>
                        <a:rPr lang="en" altLang="zh-CN" sz="1050" kern="1200" dirty="0">
                          <a:solidFill>
                            <a:schemeClr val="dk1"/>
                          </a:solidFill>
                          <a:effectLst/>
                          <a:latin typeface="+mn-lt"/>
                          <a:ea typeface="+mn-ea"/>
                          <a:cs typeface="+mn-cs"/>
                        </a:rPr>
                        <a:t>detection for time series data with generative adversarial networks. </a:t>
                      </a:r>
                      <a:r>
                        <a:rPr lang="en" altLang="zh-CN" sz="1050" kern="1200" dirty="0" err="1">
                          <a:solidFill>
                            <a:schemeClr val="dk1"/>
                          </a:solidFill>
                          <a:effectLst/>
                          <a:latin typeface="+mn-lt"/>
                          <a:ea typeface="+mn-ea"/>
                          <a:cs typeface="+mn-cs"/>
                        </a:rPr>
                        <a:t>arXiv</a:t>
                      </a:r>
                      <a:r>
                        <a:rPr lang="en" altLang="zh-CN" sz="1050" kern="1200" dirty="0">
                          <a:solidFill>
                            <a:schemeClr val="dk1"/>
                          </a:solidFill>
                          <a:effectLst/>
                          <a:latin typeface="+mn-lt"/>
                          <a:ea typeface="+mn-ea"/>
                          <a:cs typeface="+mn-cs"/>
                        </a:rPr>
                        <a:t> preprint arXiv:1901.04997, 2019.</a:t>
                      </a:r>
                    </a:p>
                    <a:p>
                      <a:endParaRPr lang="zh-CN" altLang="en-US" dirty="0"/>
                    </a:p>
                  </a:txBody>
                  <a:tcPr/>
                </a:tc>
                <a:extLst>
                  <a:ext uri="{0D108BD9-81ED-4DB2-BD59-A6C34878D82A}">
                    <a16:rowId xmlns:a16="http://schemas.microsoft.com/office/drawing/2014/main" val="2403922227"/>
                  </a:ext>
                </a:extLst>
              </a:tr>
              <a:tr h="504886">
                <a:tc>
                  <a:txBody>
                    <a:bodyPr/>
                    <a:lstStyle/>
                    <a:p>
                      <a:r>
                        <a:rPr lang="en-US" altLang="zh-CN" dirty="0"/>
                        <a:t>GAN</a:t>
                      </a:r>
                      <a:endParaRPr lang="zh-CN" altLang="en-US" dirty="0"/>
                    </a:p>
                  </a:txBody>
                  <a:tcPr/>
                </a:tc>
                <a:tc>
                  <a:txBody>
                    <a:bodyPr/>
                    <a:lstStyle/>
                    <a:p>
                      <a:pPr marL="0" algn="l" defTabSz="914400" rtl="0" eaLnBrk="1" latinLnBrk="0" hangingPunct="1"/>
                      <a:r>
                        <a:rPr lang="en" altLang="zh-CN" sz="1050" kern="1200" dirty="0">
                          <a:solidFill>
                            <a:schemeClr val="dk1"/>
                          </a:solidFill>
                          <a:effectLst/>
                          <a:latin typeface="+mn-lt"/>
                          <a:ea typeface="+mn-ea"/>
                          <a:cs typeface="+mn-cs"/>
                        </a:rPr>
                        <a:t>Jan Paul </a:t>
                      </a:r>
                      <a:r>
                        <a:rPr lang="en" altLang="zh-CN" sz="1050" kern="1200" dirty="0" err="1">
                          <a:solidFill>
                            <a:schemeClr val="dk1"/>
                          </a:solidFill>
                          <a:effectLst/>
                          <a:latin typeface="+mn-lt"/>
                          <a:ea typeface="+mn-ea"/>
                          <a:cs typeface="+mn-cs"/>
                        </a:rPr>
                        <a:t>Assendorp</a:t>
                      </a:r>
                      <a:r>
                        <a:rPr lang="en" altLang="zh-CN" sz="1050" kern="1200" dirty="0">
                          <a:solidFill>
                            <a:schemeClr val="dk1"/>
                          </a:solidFill>
                          <a:effectLst/>
                          <a:latin typeface="+mn-lt"/>
                          <a:ea typeface="+mn-ea"/>
                          <a:cs typeface="+mn-cs"/>
                        </a:rPr>
                        <a:t>. Deep learning for anomaly detection in multivariate time series data. PhD thesis, Hochschule </a:t>
                      </a:r>
                    </a:p>
                    <a:p>
                      <a:pPr marL="0" algn="l" defTabSz="914400" rtl="0" eaLnBrk="1" latinLnBrk="0" hangingPunct="1"/>
                      <a:r>
                        <a:rPr lang="en" altLang="zh-CN" sz="1050" kern="1200" dirty="0">
                          <a:solidFill>
                            <a:schemeClr val="dk1"/>
                          </a:solidFill>
                          <a:effectLst/>
                          <a:latin typeface="+mn-lt"/>
                          <a:ea typeface="+mn-ea"/>
                          <a:cs typeface="+mn-cs"/>
                        </a:rPr>
                        <a:t>fur </a:t>
                      </a:r>
                      <a:r>
                        <a:rPr lang="en" altLang="zh-CN" sz="1050" kern="1200" dirty="0" err="1">
                          <a:solidFill>
                            <a:schemeClr val="dk1"/>
                          </a:solidFill>
                          <a:effectLst/>
                          <a:latin typeface="+mn-lt"/>
                          <a:ea typeface="+mn-ea"/>
                          <a:cs typeface="+mn-cs"/>
                        </a:rPr>
                        <a:t>Angewandte</a:t>
                      </a:r>
                      <a:r>
                        <a:rPr lang="en" altLang="zh-CN" sz="1050" kern="1200" dirty="0">
                          <a:solidFill>
                            <a:schemeClr val="dk1"/>
                          </a:solidFill>
                          <a:effectLst/>
                          <a:latin typeface="+mn-lt"/>
                          <a:ea typeface="+mn-ea"/>
                          <a:cs typeface="+mn-cs"/>
                        </a:rPr>
                        <a:t> </a:t>
                      </a:r>
                      <a:r>
                        <a:rPr lang="en" altLang="zh-CN" sz="1050" kern="1200" dirty="0" err="1">
                          <a:solidFill>
                            <a:schemeClr val="dk1"/>
                          </a:solidFill>
                          <a:effectLst/>
                          <a:latin typeface="+mn-lt"/>
                          <a:ea typeface="+mn-ea"/>
                          <a:cs typeface="+mn-cs"/>
                        </a:rPr>
                        <a:t>Wissenschaften</a:t>
                      </a:r>
                      <a:r>
                        <a:rPr lang="en" altLang="zh-CN" sz="1050" kern="1200" dirty="0">
                          <a:solidFill>
                            <a:schemeClr val="dk1"/>
                          </a:solidFill>
                          <a:effectLst/>
                          <a:latin typeface="+mn-lt"/>
                          <a:ea typeface="+mn-ea"/>
                          <a:cs typeface="+mn-cs"/>
                        </a:rPr>
                        <a:t> Hamburg, 2017. </a:t>
                      </a:r>
                    </a:p>
                    <a:p>
                      <a:endParaRPr lang="zh-CN" altLang="en-US" dirty="0"/>
                    </a:p>
                  </a:txBody>
                  <a:tcPr/>
                </a:tc>
                <a:extLst>
                  <a:ext uri="{0D108BD9-81ED-4DB2-BD59-A6C34878D82A}">
                    <a16:rowId xmlns:a16="http://schemas.microsoft.com/office/drawing/2014/main" val="1864736192"/>
                  </a:ext>
                </a:extLst>
              </a:tr>
              <a:tr h="504886">
                <a:tc>
                  <a:txBody>
                    <a:bodyPr/>
                    <a:lstStyle/>
                    <a:p>
                      <a:r>
                        <a:rPr lang="en-US" altLang="zh-CN" dirty="0"/>
                        <a:t>DNN-RNN</a:t>
                      </a:r>
                      <a:endParaRPr lang="zh-CN" altLang="en-US" dirty="0"/>
                    </a:p>
                  </a:txBody>
                  <a:tcPr/>
                </a:tc>
                <a:tc>
                  <a:txBody>
                    <a:bodyPr/>
                    <a:lstStyle/>
                    <a:p>
                      <a:pPr marL="0" algn="l" defTabSz="914400" rtl="0" eaLnBrk="1" latinLnBrk="0" hangingPunct="1"/>
                      <a:r>
                        <a:rPr lang="en" altLang="zh-CN" sz="1050" kern="1200" dirty="0">
                          <a:solidFill>
                            <a:schemeClr val="dk1"/>
                          </a:solidFill>
                          <a:effectLst/>
                          <a:latin typeface="+mn-lt"/>
                          <a:ea typeface="+mn-ea"/>
                          <a:cs typeface="+mn-cs"/>
                        </a:rPr>
                        <a:t>Aaron Randall </a:t>
                      </a:r>
                      <a:r>
                        <a:rPr lang="en" altLang="zh-CN" sz="1050" kern="1200" dirty="0" err="1">
                          <a:solidFill>
                            <a:schemeClr val="dk1"/>
                          </a:solidFill>
                          <a:effectLst/>
                          <a:latin typeface="+mn-lt"/>
                          <a:ea typeface="+mn-ea"/>
                          <a:cs typeface="+mn-cs"/>
                        </a:rPr>
                        <a:t>Tuor</a:t>
                      </a:r>
                      <a:r>
                        <a:rPr lang="en" altLang="zh-CN" sz="1050" kern="1200" dirty="0">
                          <a:solidFill>
                            <a:schemeClr val="dk1"/>
                          </a:solidFill>
                          <a:effectLst/>
                          <a:latin typeface="+mn-lt"/>
                          <a:ea typeface="+mn-ea"/>
                          <a:cs typeface="+mn-cs"/>
                        </a:rPr>
                        <a:t>, Ryan </a:t>
                      </a:r>
                      <a:r>
                        <a:rPr lang="en" altLang="zh-CN" sz="1050" kern="1200" dirty="0" err="1">
                          <a:solidFill>
                            <a:schemeClr val="dk1"/>
                          </a:solidFill>
                          <a:effectLst/>
                          <a:latin typeface="+mn-lt"/>
                          <a:ea typeface="+mn-ea"/>
                          <a:cs typeface="+mn-cs"/>
                        </a:rPr>
                        <a:t>Baerwolf</a:t>
                      </a:r>
                      <a:r>
                        <a:rPr lang="en" altLang="zh-CN" sz="1050" kern="1200" dirty="0">
                          <a:solidFill>
                            <a:schemeClr val="dk1"/>
                          </a:solidFill>
                          <a:effectLst/>
                          <a:latin typeface="+mn-lt"/>
                          <a:ea typeface="+mn-ea"/>
                          <a:cs typeface="+mn-cs"/>
                        </a:rPr>
                        <a:t>, Nicolas Knowles, Brian Hutchinson, Nicole Nichols, and Robert Jasper. Recur</a:t>
                      </a:r>
                    </a:p>
                    <a:p>
                      <a:pPr marL="0" algn="l" defTabSz="914400" rtl="0" eaLnBrk="1" latinLnBrk="0" hangingPunct="1"/>
                      <a:r>
                        <a:rPr lang="en" altLang="zh-CN" sz="1050" kern="1200" dirty="0">
                          <a:solidFill>
                            <a:schemeClr val="dk1"/>
                          </a:solidFill>
                          <a:effectLst/>
                          <a:latin typeface="+mn-lt"/>
                          <a:ea typeface="+mn-ea"/>
                          <a:cs typeface="+mn-cs"/>
                        </a:rPr>
                        <a:t>rent neural network language models for open vocabulary event-level cyber anomaly detection. In Workshops at the </a:t>
                      </a:r>
                    </a:p>
                    <a:p>
                      <a:pPr marL="0" algn="l" defTabSz="914400" rtl="0" eaLnBrk="1" latinLnBrk="0" hangingPunct="1"/>
                      <a:r>
                        <a:rPr lang="en" altLang="zh-CN" sz="1050" kern="1200" dirty="0">
                          <a:solidFill>
                            <a:schemeClr val="dk1"/>
                          </a:solidFill>
                          <a:effectLst/>
                          <a:latin typeface="+mn-lt"/>
                          <a:ea typeface="+mn-ea"/>
                          <a:cs typeface="+mn-cs"/>
                        </a:rPr>
                        <a:t>Thirty-Second AAAI Conference on </a:t>
                      </a:r>
                      <a:r>
                        <a:rPr lang="en" altLang="zh-CN" sz="1050" kern="1200" dirty="0" err="1">
                          <a:solidFill>
                            <a:schemeClr val="dk1"/>
                          </a:solidFill>
                          <a:effectLst/>
                          <a:latin typeface="+mn-lt"/>
                          <a:ea typeface="+mn-ea"/>
                          <a:cs typeface="+mn-cs"/>
                        </a:rPr>
                        <a:t>Artifificial</a:t>
                      </a:r>
                      <a:r>
                        <a:rPr lang="en" altLang="zh-CN" sz="1050" kern="1200" dirty="0">
                          <a:solidFill>
                            <a:schemeClr val="dk1"/>
                          </a:solidFill>
                          <a:effectLst/>
                          <a:latin typeface="+mn-lt"/>
                          <a:ea typeface="+mn-ea"/>
                          <a:cs typeface="+mn-cs"/>
                        </a:rPr>
                        <a:t> Intelligence, 2018. </a:t>
                      </a:r>
                    </a:p>
                    <a:p>
                      <a:endParaRPr lang="zh-CN" altLang="en-US" dirty="0"/>
                    </a:p>
                  </a:txBody>
                  <a:tcPr/>
                </a:tc>
                <a:extLst>
                  <a:ext uri="{0D108BD9-81ED-4DB2-BD59-A6C34878D82A}">
                    <a16:rowId xmlns:a16="http://schemas.microsoft.com/office/drawing/2014/main" val="449647026"/>
                  </a:ext>
                </a:extLst>
              </a:tr>
            </a:tbl>
          </a:graphicData>
        </a:graphic>
      </p:graphicFrame>
      <p:sp>
        <p:nvSpPr>
          <p:cNvPr id="4" name="文本框 3">
            <a:extLst>
              <a:ext uri="{FF2B5EF4-FFF2-40B4-BE49-F238E27FC236}">
                <a16:creationId xmlns:a16="http://schemas.microsoft.com/office/drawing/2014/main" id="{19F3FFCE-B9DA-5B44-92DC-72371281C445}"/>
              </a:ext>
            </a:extLst>
          </p:cNvPr>
          <p:cNvSpPr txBox="1"/>
          <p:nvPr/>
        </p:nvSpPr>
        <p:spPr>
          <a:xfrm>
            <a:off x="149087" y="1004486"/>
            <a:ext cx="5655365" cy="646331"/>
          </a:xfrm>
          <a:prstGeom prst="rect">
            <a:avLst/>
          </a:prstGeom>
          <a:noFill/>
        </p:spPr>
        <p:txBody>
          <a:bodyPr wrap="square" rtlCol="0">
            <a:spAutoFit/>
          </a:bodyPr>
          <a:lstStyle/>
          <a:p>
            <a:r>
              <a:rPr kumimoji="1" lang="zh-CN" altLang="en-US" dirty="0"/>
              <a:t>多元时间序列</a:t>
            </a:r>
            <a:endParaRPr kumimoji="1" lang="en-US" altLang="zh-CN" dirty="0"/>
          </a:p>
          <a:p>
            <a:r>
              <a:rPr kumimoji="1" lang="zh-CN" altLang="en-US" dirty="0"/>
              <a:t>异常检测技术与文献索引</a:t>
            </a:r>
          </a:p>
        </p:txBody>
      </p:sp>
    </p:spTree>
    <p:extLst>
      <p:ext uri="{BB962C8B-B14F-4D97-AF65-F5344CB8AC3E}">
        <p14:creationId xmlns:p14="http://schemas.microsoft.com/office/powerpoint/2010/main" val="3646399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graphicFrame>
        <p:nvGraphicFramePr>
          <p:cNvPr id="2" name="表格 1">
            <a:extLst>
              <a:ext uri="{FF2B5EF4-FFF2-40B4-BE49-F238E27FC236}">
                <a16:creationId xmlns:a16="http://schemas.microsoft.com/office/drawing/2014/main" id="{CA8A995D-1208-5E46-B8C3-1B768FDC61FE}"/>
              </a:ext>
            </a:extLst>
          </p:cNvPr>
          <p:cNvGraphicFramePr>
            <a:graphicFrameLocks noGrp="1"/>
          </p:cNvGraphicFramePr>
          <p:nvPr>
            <p:extLst>
              <p:ext uri="{D42A27DB-BD31-4B8C-83A1-F6EECF244321}">
                <p14:modId xmlns:p14="http://schemas.microsoft.com/office/powerpoint/2010/main" val="3827206223"/>
              </p:ext>
            </p:extLst>
          </p:nvPr>
        </p:nvGraphicFramePr>
        <p:xfrm>
          <a:off x="1644374" y="1301951"/>
          <a:ext cx="8128000" cy="4343400"/>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1037042443"/>
                    </a:ext>
                  </a:extLst>
                </a:gridCol>
              </a:tblGrid>
              <a:tr h="370840">
                <a:tc>
                  <a:txBody>
                    <a:bodyPr/>
                    <a:lstStyle/>
                    <a:p>
                      <a:r>
                        <a:rPr lang="en-US" altLang="zh-CN" sz="1400" dirty="0"/>
                        <a:t>AAAI</a:t>
                      </a:r>
                      <a:r>
                        <a:rPr lang="zh-CN" altLang="en-US" sz="1400" dirty="0"/>
                        <a:t>：</a:t>
                      </a:r>
                    </a:p>
                  </a:txBody>
                  <a:tcPr/>
                </a:tc>
                <a:extLst>
                  <a:ext uri="{0D108BD9-81ED-4DB2-BD59-A6C34878D82A}">
                    <a16:rowId xmlns:a16="http://schemas.microsoft.com/office/drawing/2014/main" val="30522495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kern="1200" dirty="0">
                          <a:solidFill>
                            <a:schemeClr val="dk1"/>
                          </a:solidFill>
                          <a:effectLst/>
                          <a:latin typeface="+mn-lt"/>
                          <a:ea typeface="+mn-ea"/>
                          <a:cs typeface="+mn-cs"/>
                        </a:rPr>
                        <a:t>1.</a:t>
                      </a:r>
                      <a:r>
                        <a:rPr lang="zh-CN" altLang="en-US" sz="1400" kern="1200" dirty="0">
                          <a:solidFill>
                            <a:schemeClr val="dk1"/>
                          </a:solidFill>
                          <a:effectLst/>
                          <a:latin typeface="+mn-lt"/>
                          <a:ea typeface="+mn-ea"/>
                          <a:cs typeface="+mn-cs"/>
                        </a:rPr>
                        <a:t> </a:t>
                      </a:r>
                      <a:r>
                        <a:rPr lang="en" altLang="zh-CN" sz="1400" kern="1200" dirty="0">
                          <a:solidFill>
                            <a:schemeClr val="dk1"/>
                          </a:solidFill>
                          <a:effectLst/>
                          <a:latin typeface="+mn-lt"/>
                          <a:ea typeface="+mn-ea"/>
                          <a:cs typeface="+mn-cs"/>
                        </a:rPr>
                        <a:t>Gutiérrez-Gómez L, Bovet A, </a:t>
                      </a:r>
                      <a:r>
                        <a:rPr lang="en" altLang="zh-CN" sz="1400" kern="1200" dirty="0" err="1">
                          <a:solidFill>
                            <a:schemeClr val="dk1"/>
                          </a:solidFill>
                          <a:effectLst/>
                          <a:latin typeface="+mn-lt"/>
                          <a:ea typeface="+mn-ea"/>
                          <a:cs typeface="+mn-cs"/>
                        </a:rPr>
                        <a:t>Delvenne</a:t>
                      </a:r>
                      <a:r>
                        <a:rPr lang="en" altLang="zh-CN" sz="1400" kern="1200" dirty="0">
                          <a:solidFill>
                            <a:schemeClr val="dk1"/>
                          </a:solidFill>
                          <a:effectLst/>
                          <a:latin typeface="+mn-lt"/>
                          <a:ea typeface="+mn-ea"/>
                          <a:cs typeface="+mn-cs"/>
                        </a:rPr>
                        <a:t> J C. Multi-Scale Anomaly Detection on Attributed Networks[C]//Proceedings of the AAAI Conference on Artificial Intelligence. 2020, 34(01): 678-685.</a:t>
                      </a:r>
                    </a:p>
                  </a:txBody>
                  <a:tcPr/>
                </a:tc>
                <a:extLst>
                  <a:ext uri="{0D108BD9-81ED-4DB2-BD59-A6C34878D82A}">
                    <a16:rowId xmlns:a16="http://schemas.microsoft.com/office/drawing/2014/main" val="15475793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kern="1200" dirty="0">
                          <a:solidFill>
                            <a:schemeClr val="dk1"/>
                          </a:solidFill>
                          <a:effectLst/>
                          <a:latin typeface="+mn-lt"/>
                          <a:ea typeface="+mn-ea"/>
                          <a:cs typeface="+mn-cs"/>
                        </a:rPr>
                        <a:t>2. </a:t>
                      </a:r>
                      <a:r>
                        <a:rPr lang="en" altLang="zh-CN" sz="1400" kern="1200" dirty="0">
                          <a:solidFill>
                            <a:schemeClr val="dk1"/>
                          </a:solidFill>
                          <a:effectLst/>
                          <a:latin typeface="+mn-lt"/>
                          <a:ea typeface="+mn-ea"/>
                          <a:cs typeface="+mn-cs"/>
                        </a:rPr>
                        <a:t>Transfer Learning for Anomaly Detection through Localized and Unsupervised Instance Selection </a:t>
                      </a:r>
                    </a:p>
                  </a:txBody>
                  <a:tcPr/>
                </a:tc>
                <a:extLst>
                  <a:ext uri="{0D108BD9-81ED-4DB2-BD59-A6C34878D82A}">
                    <a16:rowId xmlns:a16="http://schemas.microsoft.com/office/drawing/2014/main" val="3915831496"/>
                  </a:ext>
                </a:extLst>
              </a:tr>
              <a:tr h="370840">
                <a:tc>
                  <a:txBody>
                    <a:bodyPr/>
                    <a:lstStyle/>
                    <a:p>
                      <a:r>
                        <a:rPr lang="en-US" altLang="zh-CN" sz="1400" dirty="0"/>
                        <a:t>CVPR</a:t>
                      </a:r>
                      <a:r>
                        <a:rPr lang="zh-CN" altLang="en-US" sz="1400" dirty="0"/>
                        <a:t>：</a:t>
                      </a:r>
                    </a:p>
                  </a:txBody>
                  <a:tcPr/>
                </a:tc>
                <a:extLst>
                  <a:ext uri="{0D108BD9-81ED-4DB2-BD59-A6C34878D82A}">
                    <a16:rowId xmlns:a16="http://schemas.microsoft.com/office/drawing/2014/main" val="5095663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400" kern="1200" dirty="0">
                          <a:solidFill>
                            <a:schemeClr val="dk1"/>
                          </a:solidFill>
                          <a:effectLst/>
                          <a:latin typeface="+mn-lt"/>
                          <a:ea typeface="+mn-ea"/>
                          <a:cs typeface="+mn-cs"/>
                        </a:rPr>
                        <a:t>1. Markovitz A, </a:t>
                      </a:r>
                      <a:r>
                        <a:rPr lang="en" altLang="zh-CN" sz="1400" kern="1200" dirty="0" err="1">
                          <a:solidFill>
                            <a:schemeClr val="dk1"/>
                          </a:solidFill>
                          <a:effectLst/>
                          <a:latin typeface="+mn-lt"/>
                          <a:ea typeface="+mn-ea"/>
                          <a:cs typeface="+mn-cs"/>
                        </a:rPr>
                        <a:t>Sharir</a:t>
                      </a:r>
                      <a:r>
                        <a:rPr lang="en" altLang="zh-CN" sz="1400" kern="1200" dirty="0">
                          <a:solidFill>
                            <a:schemeClr val="dk1"/>
                          </a:solidFill>
                          <a:effectLst/>
                          <a:latin typeface="+mn-lt"/>
                          <a:ea typeface="+mn-ea"/>
                          <a:cs typeface="+mn-cs"/>
                        </a:rPr>
                        <a:t> G, Friedman I, et al. Graph Embedded Pose Clustering for Anomaly Detection[C]//Proceedings of the IEEE/CVF Conference on Computer Vision and Pattern Recognition. 2020: 10539-10547.</a:t>
                      </a:r>
                    </a:p>
                  </a:txBody>
                  <a:tcPr/>
                </a:tc>
                <a:extLst>
                  <a:ext uri="{0D108BD9-81ED-4DB2-BD59-A6C34878D82A}">
                    <a16:rowId xmlns:a16="http://schemas.microsoft.com/office/drawing/2014/main" val="39664215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400" kern="1200" dirty="0">
                          <a:solidFill>
                            <a:schemeClr val="dk1"/>
                          </a:solidFill>
                          <a:effectLst/>
                          <a:latin typeface="+mn-lt"/>
                          <a:ea typeface="+mn-ea"/>
                          <a:cs typeface="+mn-cs"/>
                        </a:rPr>
                        <a:t>2. Bergmann P, </a:t>
                      </a:r>
                      <a:r>
                        <a:rPr lang="en" altLang="zh-CN" sz="1400" kern="1200" dirty="0" err="1">
                          <a:solidFill>
                            <a:schemeClr val="dk1"/>
                          </a:solidFill>
                          <a:effectLst/>
                          <a:latin typeface="+mn-lt"/>
                          <a:ea typeface="+mn-ea"/>
                          <a:cs typeface="+mn-cs"/>
                        </a:rPr>
                        <a:t>Fauser</a:t>
                      </a:r>
                      <a:r>
                        <a:rPr lang="en" altLang="zh-CN" sz="1400" kern="1200" dirty="0">
                          <a:solidFill>
                            <a:schemeClr val="dk1"/>
                          </a:solidFill>
                          <a:effectLst/>
                          <a:latin typeface="+mn-lt"/>
                          <a:ea typeface="+mn-ea"/>
                          <a:cs typeface="+mn-cs"/>
                        </a:rPr>
                        <a:t> M, </a:t>
                      </a:r>
                      <a:r>
                        <a:rPr lang="en" altLang="zh-CN" sz="1400" kern="1200" dirty="0" err="1">
                          <a:solidFill>
                            <a:schemeClr val="dk1"/>
                          </a:solidFill>
                          <a:effectLst/>
                          <a:latin typeface="+mn-lt"/>
                          <a:ea typeface="+mn-ea"/>
                          <a:cs typeface="+mn-cs"/>
                        </a:rPr>
                        <a:t>Sattlegger</a:t>
                      </a:r>
                      <a:r>
                        <a:rPr lang="en" altLang="zh-CN" sz="1400" kern="1200" dirty="0">
                          <a:solidFill>
                            <a:schemeClr val="dk1"/>
                          </a:solidFill>
                          <a:effectLst/>
                          <a:latin typeface="+mn-lt"/>
                          <a:ea typeface="+mn-ea"/>
                          <a:cs typeface="+mn-cs"/>
                        </a:rPr>
                        <a:t> D, et al. Uninformed students: Student-teacher anomaly detection with discriminative latent embeddings[C]//Proceedings of the IEEE/CVF Conference on Computer Vision and Pattern Recognition. 2020: 4183-4192.</a:t>
                      </a:r>
                    </a:p>
                  </a:txBody>
                  <a:tcPr/>
                </a:tc>
                <a:extLst>
                  <a:ext uri="{0D108BD9-81ED-4DB2-BD59-A6C34878D82A}">
                    <a16:rowId xmlns:a16="http://schemas.microsoft.com/office/drawing/2014/main" val="20455711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400" kern="1200" dirty="0">
                          <a:solidFill>
                            <a:schemeClr val="dk1"/>
                          </a:solidFill>
                          <a:effectLst/>
                          <a:latin typeface="+mn-lt"/>
                          <a:ea typeface="+mn-ea"/>
                          <a:cs typeface="+mn-cs"/>
                        </a:rPr>
                        <a:t>3. Park H, Noh J, Ham B. Learning Memory-guided Normality for Anomaly Detection[C]//Proceedings of the IEEE/CVF Conference on Computer Vision and Pattern Recognition. 2020: 14372-14381.</a:t>
                      </a:r>
                    </a:p>
                  </a:txBody>
                  <a:tcPr/>
                </a:tc>
                <a:extLst>
                  <a:ext uri="{0D108BD9-81ED-4DB2-BD59-A6C34878D82A}">
                    <a16:rowId xmlns:a16="http://schemas.microsoft.com/office/drawing/2014/main" val="20694969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400" kern="1200" dirty="0">
                          <a:solidFill>
                            <a:schemeClr val="dk1"/>
                          </a:solidFill>
                          <a:effectLst/>
                          <a:latin typeface="+mn-lt"/>
                          <a:ea typeface="+mn-ea"/>
                          <a:cs typeface="+mn-cs"/>
                        </a:rPr>
                        <a:t>4. Pang G, Yan C, Shen C, et al. Self-trained Deep Ordinal Regression for End-to-End Video Anomaly Detection[C]//Proceedings of the IEEE/CVF Conference on Computer Vision and Pattern Recognition. 2020: 12173-12182.</a:t>
                      </a:r>
                    </a:p>
                  </a:txBody>
                  <a:tcPr/>
                </a:tc>
                <a:extLst>
                  <a:ext uri="{0D108BD9-81ED-4DB2-BD59-A6C34878D82A}">
                    <a16:rowId xmlns:a16="http://schemas.microsoft.com/office/drawing/2014/main" val="3430120822"/>
                  </a:ext>
                </a:extLst>
              </a:tr>
            </a:tbl>
          </a:graphicData>
        </a:graphic>
      </p:graphicFrame>
    </p:spTree>
    <p:extLst>
      <p:ext uri="{BB962C8B-B14F-4D97-AF65-F5344CB8AC3E}">
        <p14:creationId xmlns:p14="http://schemas.microsoft.com/office/powerpoint/2010/main" val="2703906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6F637E30-672F-1043-9AAB-70928134D184}"/>
              </a:ext>
            </a:extLst>
          </p:cNvPr>
          <p:cNvSpPr txBox="1"/>
          <p:nvPr/>
        </p:nvSpPr>
        <p:spPr>
          <a:xfrm>
            <a:off x="606287" y="1311965"/>
            <a:ext cx="5108713" cy="646331"/>
          </a:xfrm>
          <a:prstGeom prst="rect">
            <a:avLst/>
          </a:prstGeom>
          <a:noFill/>
        </p:spPr>
        <p:txBody>
          <a:bodyPr wrap="square" rtlCol="0">
            <a:spAutoFit/>
          </a:bodyPr>
          <a:lstStyle/>
          <a:p>
            <a:r>
              <a:rPr kumimoji="1" lang="zh-CN" altLang="en-US" dirty="0"/>
              <a:t>异常检测一般过程</a:t>
            </a:r>
            <a:r>
              <a:rPr kumimoji="1" lang="en-US" altLang="zh-CN" dirty="0"/>
              <a:t>(</a:t>
            </a:r>
            <a:r>
              <a:rPr kumimoji="1" lang="zh-CN" altLang="en-US" dirty="0"/>
              <a:t>传统过程</a:t>
            </a:r>
            <a:r>
              <a:rPr kumimoji="1" lang="en-US" altLang="zh-CN" dirty="0"/>
              <a:t>)</a:t>
            </a:r>
            <a:r>
              <a:rPr kumimoji="1" lang="zh-CN" altLang="en-US" dirty="0"/>
              <a:t>：</a:t>
            </a:r>
            <a:endParaRPr kumimoji="1" lang="en-US" altLang="zh-CN" dirty="0"/>
          </a:p>
          <a:p>
            <a:endParaRPr kumimoji="1" lang="zh-CN" altLang="en-US" dirty="0"/>
          </a:p>
        </p:txBody>
      </p:sp>
      <p:pic>
        <p:nvPicPr>
          <p:cNvPr id="4" name="图片 3" descr="图形用户界面, 图示&#10;&#10;描述已自动生成">
            <a:extLst>
              <a:ext uri="{FF2B5EF4-FFF2-40B4-BE49-F238E27FC236}">
                <a16:creationId xmlns:a16="http://schemas.microsoft.com/office/drawing/2014/main" id="{BF291D0D-C900-3647-A299-4C5C9532E5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42091"/>
            <a:ext cx="7955446" cy="3764187"/>
          </a:xfrm>
          <a:prstGeom prst="rect">
            <a:avLst/>
          </a:prstGeom>
        </p:spPr>
      </p:pic>
      <p:sp>
        <p:nvSpPr>
          <p:cNvPr id="6" name="文本框 5">
            <a:extLst>
              <a:ext uri="{FF2B5EF4-FFF2-40B4-BE49-F238E27FC236}">
                <a16:creationId xmlns:a16="http://schemas.microsoft.com/office/drawing/2014/main" id="{51DF4677-B54D-D640-89DA-DDA39B018EFA}"/>
              </a:ext>
            </a:extLst>
          </p:cNvPr>
          <p:cNvSpPr txBox="1"/>
          <p:nvPr/>
        </p:nvSpPr>
        <p:spPr>
          <a:xfrm>
            <a:off x="8100391" y="1729409"/>
            <a:ext cx="3747126" cy="2031325"/>
          </a:xfrm>
          <a:prstGeom prst="rect">
            <a:avLst/>
          </a:prstGeom>
          <a:noFill/>
        </p:spPr>
        <p:txBody>
          <a:bodyPr wrap="square" rtlCol="0">
            <a:spAutoFit/>
          </a:bodyPr>
          <a:lstStyle/>
          <a:p>
            <a:r>
              <a:rPr kumimoji="1" lang="en-US" altLang="zh-CN" dirty="0"/>
              <a:t>DAD</a:t>
            </a:r>
            <a:r>
              <a:rPr kumimoji="1" lang="zh-CN" altLang="en-US" dirty="0"/>
              <a:t>技术的输出：在异常检测过程中通常使用异常得分来判别每一个数据的离群程度，之后会选择一个特别的阈值来控制离群或正常点。一个数据的异常得分越大，则说明该数据是异常数据的可能性越高。</a:t>
            </a:r>
            <a:endParaRPr kumimoji="1" lang="en-US" altLang="zh-CN" dirty="0"/>
          </a:p>
          <a:p>
            <a:r>
              <a:rPr kumimoji="1" lang="en-US" altLang="zh-CN" dirty="0"/>
              <a:t>	</a:t>
            </a:r>
            <a:endParaRPr kumimoji="1" lang="zh-CN" altLang="en-US" dirty="0"/>
          </a:p>
        </p:txBody>
      </p:sp>
    </p:spTree>
    <p:extLst>
      <p:ext uri="{BB962C8B-B14F-4D97-AF65-F5344CB8AC3E}">
        <p14:creationId xmlns:p14="http://schemas.microsoft.com/office/powerpoint/2010/main" val="608709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723400BC-96F1-BB4C-A5F5-0CF19952DF35}"/>
              </a:ext>
            </a:extLst>
          </p:cNvPr>
          <p:cNvSpPr txBox="1"/>
          <p:nvPr/>
        </p:nvSpPr>
        <p:spPr>
          <a:xfrm>
            <a:off x="487017" y="1262270"/>
            <a:ext cx="6609522" cy="923330"/>
          </a:xfrm>
          <a:prstGeom prst="rect">
            <a:avLst/>
          </a:prstGeom>
          <a:noFill/>
        </p:spPr>
        <p:txBody>
          <a:bodyPr wrap="square" rtlCol="0">
            <a:spAutoFit/>
          </a:bodyPr>
          <a:lstStyle/>
          <a:p>
            <a:r>
              <a:rPr kumimoji="1" lang="zh-CN" altLang="en-US" dirty="0"/>
              <a:t>在当前的异常检测过程中，最常用的基本模型是自动编码器</a:t>
            </a:r>
            <a:r>
              <a:rPr kumimoji="1" lang="en-US" altLang="zh-CN" dirty="0"/>
              <a:t>(AE)</a:t>
            </a:r>
            <a:r>
              <a:rPr kumimoji="1" lang="zh-CN" altLang="en-US" dirty="0"/>
              <a:t>更进一步，是变分自动编码器</a:t>
            </a:r>
            <a:r>
              <a:rPr kumimoji="1" lang="en-US" altLang="zh-CN" dirty="0"/>
              <a:t>(VAE)</a:t>
            </a:r>
            <a:r>
              <a:rPr kumimoji="1" lang="zh-CN" altLang="en-US" dirty="0"/>
              <a:t>，许多论文中出现的模型或多或少都是这两个模型的变体。</a:t>
            </a:r>
          </a:p>
        </p:txBody>
      </p:sp>
      <p:pic>
        <p:nvPicPr>
          <p:cNvPr id="3" name="图片 2">
            <a:extLst>
              <a:ext uri="{FF2B5EF4-FFF2-40B4-BE49-F238E27FC236}">
                <a16:creationId xmlns:a16="http://schemas.microsoft.com/office/drawing/2014/main" id="{06308B9C-2E54-7E4C-8EAB-765D99B7838E}"/>
              </a:ext>
            </a:extLst>
          </p:cNvPr>
          <p:cNvPicPr>
            <a:picLocks noChangeAspect="1"/>
          </p:cNvPicPr>
          <p:nvPr/>
        </p:nvPicPr>
        <p:blipFill>
          <a:blip r:embed="rId4"/>
          <a:stretch>
            <a:fillRect/>
          </a:stretch>
        </p:blipFill>
        <p:spPr>
          <a:xfrm>
            <a:off x="301635" y="2184830"/>
            <a:ext cx="10754139" cy="4368290"/>
          </a:xfrm>
          <a:prstGeom prst="rect">
            <a:avLst/>
          </a:prstGeom>
        </p:spPr>
      </p:pic>
      <p:pic>
        <p:nvPicPr>
          <p:cNvPr id="4" name="图片 3">
            <a:extLst>
              <a:ext uri="{FF2B5EF4-FFF2-40B4-BE49-F238E27FC236}">
                <a16:creationId xmlns:a16="http://schemas.microsoft.com/office/drawing/2014/main" id="{23B565FC-4D5D-DA4D-9E63-8451BA5764BF}"/>
              </a:ext>
            </a:extLst>
          </p:cNvPr>
          <p:cNvPicPr>
            <a:picLocks noChangeAspect="1"/>
          </p:cNvPicPr>
          <p:nvPr/>
        </p:nvPicPr>
        <p:blipFill>
          <a:blip r:embed="rId5"/>
          <a:stretch>
            <a:fillRect/>
          </a:stretch>
        </p:blipFill>
        <p:spPr>
          <a:xfrm>
            <a:off x="1774830" y="1262270"/>
            <a:ext cx="9105900" cy="4762500"/>
          </a:xfrm>
          <a:prstGeom prst="rect">
            <a:avLst/>
          </a:prstGeom>
        </p:spPr>
      </p:pic>
      <p:sp>
        <p:nvSpPr>
          <p:cNvPr id="9" name="文本框 8">
            <a:extLst>
              <a:ext uri="{FF2B5EF4-FFF2-40B4-BE49-F238E27FC236}">
                <a16:creationId xmlns:a16="http://schemas.microsoft.com/office/drawing/2014/main" id="{63120E6B-F14A-2645-8D76-2FB0D5221402}"/>
              </a:ext>
            </a:extLst>
          </p:cNvPr>
          <p:cNvSpPr txBox="1"/>
          <p:nvPr/>
        </p:nvSpPr>
        <p:spPr>
          <a:xfrm>
            <a:off x="6407389" y="5352790"/>
            <a:ext cx="5820033" cy="1200329"/>
          </a:xfrm>
          <a:prstGeom prst="rect">
            <a:avLst/>
          </a:prstGeom>
          <a:noFill/>
        </p:spPr>
        <p:txBody>
          <a:bodyPr wrap="square" rtlCol="0">
            <a:spAutoFit/>
          </a:bodyPr>
          <a:lstStyle/>
          <a:p>
            <a:r>
              <a:rPr kumimoji="1" lang="zh-CN" altLang="en-US" dirty="0"/>
              <a:t>在自动编码器执行过程中，没有对其隐空间中的结构进行限制，导致在减少维度的同时将数据的主要结构信息丢失，因此这要求在降维的过程中仔细控制和调整隐空间的大小和自编码器的深度。</a:t>
            </a:r>
          </a:p>
        </p:txBody>
      </p:sp>
    </p:spTree>
    <p:extLst>
      <p:ext uri="{BB962C8B-B14F-4D97-AF65-F5344CB8AC3E}">
        <p14:creationId xmlns:p14="http://schemas.microsoft.com/office/powerpoint/2010/main" val="391674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3" name="文本框 2">
            <a:extLst>
              <a:ext uri="{FF2B5EF4-FFF2-40B4-BE49-F238E27FC236}">
                <a16:creationId xmlns:a16="http://schemas.microsoft.com/office/drawing/2014/main" id="{81E88CE5-96E8-D94B-93E4-78A39BB91B5E}"/>
              </a:ext>
            </a:extLst>
          </p:cNvPr>
          <p:cNvSpPr txBox="1"/>
          <p:nvPr/>
        </p:nvSpPr>
        <p:spPr>
          <a:xfrm>
            <a:off x="301635" y="1301951"/>
            <a:ext cx="10856516" cy="646331"/>
          </a:xfrm>
          <a:prstGeom prst="rect">
            <a:avLst/>
          </a:prstGeom>
          <a:noFill/>
        </p:spPr>
        <p:txBody>
          <a:bodyPr wrap="square" rtlCol="0">
            <a:spAutoFit/>
          </a:bodyPr>
          <a:lstStyle/>
          <a:p>
            <a:r>
              <a:rPr kumimoji="1" lang="en-US" altLang="zh-CN" dirty="0"/>
              <a:t>	</a:t>
            </a:r>
            <a:r>
              <a:rPr kumimoji="1" lang="zh-CN" altLang="en-US" dirty="0"/>
              <a:t>自编码器仅以尽可能少的损失为目标进行训练，而不管隐空间如何组织。为了能够降自编码器的解码用于生成目的，必须要获得足够规则的隐空间。</a:t>
            </a:r>
          </a:p>
        </p:txBody>
      </p:sp>
      <p:sp>
        <p:nvSpPr>
          <p:cNvPr id="4" name="圆角矩形 3">
            <a:extLst>
              <a:ext uri="{FF2B5EF4-FFF2-40B4-BE49-F238E27FC236}">
                <a16:creationId xmlns:a16="http://schemas.microsoft.com/office/drawing/2014/main" id="{32DC42DF-1596-3949-ABF0-5604D36AB4DA}"/>
              </a:ext>
            </a:extLst>
          </p:cNvPr>
          <p:cNvSpPr/>
          <p:nvPr/>
        </p:nvSpPr>
        <p:spPr>
          <a:xfrm>
            <a:off x="1198605" y="2446638"/>
            <a:ext cx="9440563" cy="3768811"/>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just"/>
            <a:r>
              <a:rPr kumimoji="1" lang="en-US" altLang="zh-CN" sz="2800" dirty="0"/>
              <a:t>	</a:t>
            </a:r>
            <a:r>
              <a:rPr kumimoji="1" lang="zh-CN" altLang="en-US" sz="2800" dirty="0"/>
              <a:t>变分自动编码器并不是将输入编码为隐空间中的单个点，而是将其编码为隐空间的概率分布。模型训练如下；</a:t>
            </a:r>
            <a:endParaRPr kumimoji="1" lang="en-US" altLang="zh-CN" sz="2800" dirty="0"/>
          </a:p>
          <a:p>
            <a:pPr marL="285750" indent="-285750" algn="just">
              <a:buFont typeface="Wingdings" pitchFamily="2" charset="2"/>
              <a:buChar char="Ø"/>
            </a:pPr>
            <a:r>
              <a:rPr kumimoji="1" lang="zh-CN" altLang="en-US" sz="2800" dirty="0"/>
              <a:t>首先将输入编码为在隐空间上的分布；</a:t>
            </a:r>
            <a:endParaRPr kumimoji="1" lang="en-US" altLang="zh-CN" sz="2800" dirty="0"/>
          </a:p>
          <a:p>
            <a:pPr marL="285750" indent="-285750" algn="just">
              <a:buFont typeface="Wingdings" pitchFamily="2" charset="2"/>
              <a:buChar char="Ø"/>
            </a:pPr>
            <a:r>
              <a:rPr kumimoji="1" lang="zh-CN" altLang="en-US" sz="2800" dirty="0"/>
              <a:t>第二，从该分布中采样隐空间的一个点；</a:t>
            </a:r>
            <a:endParaRPr kumimoji="1" lang="en-US" altLang="zh-CN" sz="2800" dirty="0"/>
          </a:p>
          <a:p>
            <a:pPr marL="285750" indent="-285750" algn="just">
              <a:buFont typeface="Wingdings" pitchFamily="2" charset="2"/>
              <a:buChar char="Ø"/>
            </a:pPr>
            <a:r>
              <a:rPr kumimoji="1" lang="zh-CN" altLang="en-US" sz="2800" dirty="0"/>
              <a:t>第三，对采样点进行解码并计算重建误差；</a:t>
            </a:r>
            <a:endParaRPr kumimoji="1" lang="en-US" altLang="zh-CN" sz="2800" dirty="0"/>
          </a:p>
          <a:p>
            <a:pPr marL="285750" indent="-285750" algn="just">
              <a:buFont typeface="Wingdings" pitchFamily="2" charset="2"/>
              <a:buChar char="Ø"/>
            </a:pPr>
            <a:r>
              <a:rPr kumimoji="1" lang="zh-CN" altLang="en-US" sz="2800" dirty="0"/>
              <a:t>最后，重建误差通过网络反向传播。</a:t>
            </a:r>
          </a:p>
        </p:txBody>
      </p:sp>
      <p:pic>
        <p:nvPicPr>
          <p:cNvPr id="6" name="图片 5">
            <a:extLst>
              <a:ext uri="{FF2B5EF4-FFF2-40B4-BE49-F238E27FC236}">
                <a16:creationId xmlns:a16="http://schemas.microsoft.com/office/drawing/2014/main" id="{30AD72E0-911A-1A45-B202-B5F25335BF90}"/>
              </a:ext>
            </a:extLst>
          </p:cNvPr>
          <p:cNvPicPr>
            <a:picLocks noChangeAspect="1"/>
          </p:cNvPicPr>
          <p:nvPr/>
        </p:nvPicPr>
        <p:blipFill>
          <a:blip r:embed="rId4"/>
          <a:stretch>
            <a:fillRect/>
          </a:stretch>
        </p:blipFill>
        <p:spPr>
          <a:xfrm>
            <a:off x="153765" y="1759427"/>
            <a:ext cx="12192000" cy="3339145"/>
          </a:xfrm>
          <a:prstGeom prst="rect">
            <a:avLst/>
          </a:prstGeom>
        </p:spPr>
      </p:pic>
    </p:spTree>
    <p:extLst>
      <p:ext uri="{BB962C8B-B14F-4D97-AF65-F5344CB8AC3E}">
        <p14:creationId xmlns:p14="http://schemas.microsoft.com/office/powerpoint/2010/main" val="204289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2" name="图片 1">
            <a:extLst>
              <a:ext uri="{FF2B5EF4-FFF2-40B4-BE49-F238E27FC236}">
                <a16:creationId xmlns:a16="http://schemas.microsoft.com/office/drawing/2014/main" id="{B6016226-FC22-7040-B112-FFF1373AAF56}"/>
              </a:ext>
            </a:extLst>
          </p:cNvPr>
          <p:cNvPicPr>
            <a:picLocks noChangeAspect="1"/>
          </p:cNvPicPr>
          <p:nvPr/>
        </p:nvPicPr>
        <p:blipFill>
          <a:blip r:embed="rId4"/>
          <a:stretch>
            <a:fillRect/>
          </a:stretch>
        </p:blipFill>
        <p:spPr>
          <a:xfrm>
            <a:off x="301635" y="1094426"/>
            <a:ext cx="8775700" cy="4152900"/>
          </a:xfrm>
          <a:prstGeom prst="rect">
            <a:avLst/>
          </a:prstGeom>
        </p:spPr>
      </p:pic>
      <p:pic>
        <p:nvPicPr>
          <p:cNvPr id="4" name="图片 3">
            <a:extLst>
              <a:ext uri="{FF2B5EF4-FFF2-40B4-BE49-F238E27FC236}">
                <a16:creationId xmlns:a16="http://schemas.microsoft.com/office/drawing/2014/main" id="{B36287CF-2E38-8840-9919-46265A9CB90E}"/>
              </a:ext>
            </a:extLst>
          </p:cNvPr>
          <p:cNvPicPr>
            <a:picLocks noChangeAspect="1"/>
          </p:cNvPicPr>
          <p:nvPr/>
        </p:nvPicPr>
        <p:blipFill>
          <a:blip r:embed="rId5"/>
          <a:stretch>
            <a:fillRect/>
          </a:stretch>
        </p:blipFill>
        <p:spPr>
          <a:xfrm>
            <a:off x="0" y="2053134"/>
            <a:ext cx="12192000" cy="4109553"/>
          </a:xfrm>
          <a:prstGeom prst="rect">
            <a:avLst/>
          </a:prstGeom>
        </p:spPr>
      </p:pic>
      <p:pic>
        <p:nvPicPr>
          <p:cNvPr id="6" name="图片 5">
            <a:extLst>
              <a:ext uri="{FF2B5EF4-FFF2-40B4-BE49-F238E27FC236}">
                <a16:creationId xmlns:a16="http://schemas.microsoft.com/office/drawing/2014/main" id="{6C402EDB-C407-E84D-B03C-B146390DF80E}"/>
              </a:ext>
            </a:extLst>
          </p:cNvPr>
          <p:cNvPicPr>
            <a:picLocks noChangeAspect="1"/>
          </p:cNvPicPr>
          <p:nvPr/>
        </p:nvPicPr>
        <p:blipFill>
          <a:blip r:embed="rId6"/>
          <a:stretch>
            <a:fillRect/>
          </a:stretch>
        </p:blipFill>
        <p:spPr>
          <a:xfrm>
            <a:off x="0" y="1124175"/>
            <a:ext cx="12192000" cy="4373812"/>
          </a:xfrm>
          <a:prstGeom prst="rect">
            <a:avLst/>
          </a:prstGeom>
        </p:spPr>
      </p:pic>
      <p:sp>
        <p:nvSpPr>
          <p:cNvPr id="3" name="文本框 2">
            <a:extLst>
              <a:ext uri="{FF2B5EF4-FFF2-40B4-BE49-F238E27FC236}">
                <a16:creationId xmlns:a16="http://schemas.microsoft.com/office/drawing/2014/main" id="{6FD05E45-C00F-BB4B-90B1-68CD955D6FDF}"/>
              </a:ext>
            </a:extLst>
          </p:cNvPr>
          <p:cNvSpPr txBox="1"/>
          <p:nvPr/>
        </p:nvSpPr>
        <p:spPr>
          <a:xfrm>
            <a:off x="7525265" y="1272762"/>
            <a:ext cx="4473146" cy="1477328"/>
          </a:xfrm>
          <a:prstGeom prst="rect">
            <a:avLst/>
          </a:prstGeom>
          <a:noFill/>
        </p:spPr>
        <p:txBody>
          <a:bodyPr wrap="square" rtlCol="0">
            <a:spAutoFit/>
          </a:bodyPr>
          <a:lstStyle/>
          <a:p>
            <a:r>
              <a:rPr kumimoji="1" lang="zh-CN" altLang="en-US" dirty="0"/>
              <a:t>隐空间的规则性主要由以下两个方面表示：</a:t>
            </a:r>
            <a:endParaRPr kumimoji="1" lang="en-US" altLang="zh-CN" dirty="0"/>
          </a:p>
          <a:p>
            <a:pPr marL="285750" indent="-285750">
              <a:buFont typeface="Wingdings" pitchFamily="2" charset="2"/>
              <a:buChar char="Ø"/>
            </a:pPr>
            <a:r>
              <a:rPr kumimoji="1" lang="zh-CN" altLang="en-US" dirty="0"/>
              <a:t>连续性。隐空间中的两个相邻点解码后不应呈现两个完全不同的内容。</a:t>
            </a:r>
            <a:endParaRPr kumimoji="1" lang="en-US" altLang="zh-CN" dirty="0"/>
          </a:p>
          <a:p>
            <a:pPr marL="285750" indent="-285750">
              <a:buFont typeface="Wingdings" pitchFamily="2" charset="2"/>
              <a:buChar char="Ø"/>
            </a:pPr>
            <a:r>
              <a:rPr kumimoji="1" lang="zh-CN" altLang="en-US" dirty="0"/>
              <a:t>完整性。针对给定的分布，从隐空间采样的点在解码后应提供有意义的内容。</a:t>
            </a:r>
          </a:p>
        </p:txBody>
      </p:sp>
    </p:spTree>
    <p:extLst>
      <p:ext uri="{BB962C8B-B14F-4D97-AF65-F5344CB8AC3E}">
        <p14:creationId xmlns:p14="http://schemas.microsoft.com/office/powerpoint/2010/main" val="345975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heckerboard(across)">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3" name="文本框 2">
            <a:extLst>
              <a:ext uri="{FF2B5EF4-FFF2-40B4-BE49-F238E27FC236}">
                <a16:creationId xmlns:a16="http://schemas.microsoft.com/office/drawing/2014/main" id="{8A5E207C-872D-6A42-9BE4-06612BF6E5D1}"/>
              </a:ext>
            </a:extLst>
          </p:cNvPr>
          <p:cNvSpPr txBox="1"/>
          <p:nvPr/>
        </p:nvSpPr>
        <p:spPr>
          <a:xfrm>
            <a:off x="506627" y="1949351"/>
            <a:ext cx="5589373" cy="646331"/>
          </a:xfrm>
          <a:prstGeom prst="rect">
            <a:avLst/>
          </a:prstGeom>
          <a:noFill/>
        </p:spPr>
        <p:txBody>
          <a:bodyPr wrap="square" rtlCol="0">
            <a:spAutoFit/>
          </a:bodyPr>
          <a:lstStyle/>
          <a:p>
            <a:r>
              <a:rPr kumimoji="1" lang="zh-CN" altLang="en-US" dirty="0"/>
              <a:t>设</a:t>
            </a:r>
            <a:r>
              <a:rPr kumimoji="1" lang="en-US" altLang="zh-CN" dirty="0"/>
              <a:t>x</a:t>
            </a:r>
            <a:r>
              <a:rPr kumimoji="1" lang="zh-CN" altLang="en-US" dirty="0"/>
              <a:t>为输入的数据变量，并假设</a:t>
            </a:r>
            <a:r>
              <a:rPr kumimoji="1" lang="en-US" altLang="zh-CN" dirty="0"/>
              <a:t>x</a:t>
            </a:r>
            <a:r>
              <a:rPr kumimoji="1" lang="zh-CN" altLang="en-US" dirty="0"/>
              <a:t>是由隐变量（无法直接观察到）</a:t>
            </a:r>
            <a:r>
              <a:rPr kumimoji="1" lang="en-US" altLang="zh-CN" dirty="0"/>
              <a:t>z</a:t>
            </a:r>
            <a:r>
              <a:rPr kumimoji="1" lang="zh-CN" altLang="en-US" dirty="0"/>
              <a:t>生成的。</a:t>
            </a:r>
          </a:p>
        </p:txBody>
      </p:sp>
      <p:sp>
        <p:nvSpPr>
          <p:cNvPr id="4" name="文本框 3">
            <a:extLst>
              <a:ext uri="{FF2B5EF4-FFF2-40B4-BE49-F238E27FC236}">
                <a16:creationId xmlns:a16="http://schemas.microsoft.com/office/drawing/2014/main" id="{A7E9F659-35F0-F047-885B-FAEE0FD3F4F4}"/>
              </a:ext>
            </a:extLst>
          </p:cNvPr>
          <p:cNvSpPr txBox="1"/>
          <p:nvPr/>
        </p:nvSpPr>
        <p:spPr>
          <a:xfrm>
            <a:off x="630195" y="2953265"/>
            <a:ext cx="5288691" cy="923330"/>
          </a:xfrm>
          <a:prstGeom prst="rect">
            <a:avLst/>
          </a:prstGeom>
          <a:noFill/>
        </p:spPr>
        <p:txBody>
          <a:bodyPr wrap="square" rtlCol="0">
            <a:spAutoFit/>
          </a:bodyPr>
          <a:lstStyle/>
          <a:p>
            <a:r>
              <a:rPr kumimoji="1" lang="zh-CN" altLang="en-US" dirty="0"/>
              <a:t>则，任何输入数据</a:t>
            </a:r>
            <a:r>
              <a:rPr kumimoji="1" lang="en-US" altLang="zh-CN" dirty="0"/>
              <a:t>x</a:t>
            </a:r>
            <a:r>
              <a:rPr kumimoji="1" lang="zh-CN" altLang="en-US" dirty="0"/>
              <a:t>都可由以下两个步骤生成：</a:t>
            </a:r>
            <a:endParaRPr kumimoji="1" lang="en-US" altLang="zh-CN" dirty="0"/>
          </a:p>
          <a:p>
            <a:pPr marL="285750" indent="-285750">
              <a:buFont typeface="Wingdings" pitchFamily="2" charset="2"/>
              <a:buChar char="Ø"/>
            </a:pPr>
            <a:r>
              <a:rPr kumimoji="1" lang="en-US" altLang="zh-CN" dirty="0"/>
              <a:t>1.</a:t>
            </a:r>
            <a:r>
              <a:rPr kumimoji="1" lang="zh-CN" altLang="en-US" dirty="0"/>
              <a:t> 从先验分布</a:t>
            </a:r>
            <a:r>
              <a:rPr kumimoji="1" lang="en-US" altLang="zh-CN" dirty="0"/>
              <a:t>P(z) </a:t>
            </a:r>
            <a:r>
              <a:rPr kumimoji="1" lang="zh-CN" altLang="en-US" dirty="0"/>
              <a:t>中采样一个隐变量</a:t>
            </a:r>
            <a:r>
              <a:rPr kumimoji="1" lang="en-US" altLang="zh-CN" dirty="0"/>
              <a:t>z</a:t>
            </a:r>
            <a:r>
              <a:rPr kumimoji="1" lang="zh-CN" altLang="en-US" dirty="0"/>
              <a:t>；</a:t>
            </a:r>
            <a:endParaRPr kumimoji="1" lang="en-US" altLang="zh-CN" dirty="0"/>
          </a:p>
          <a:p>
            <a:pPr marL="285750" indent="-285750">
              <a:buFont typeface="Wingdings" pitchFamily="2" charset="2"/>
              <a:buChar char="Ø"/>
            </a:pPr>
            <a:r>
              <a:rPr kumimoji="1" lang="en-US" altLang="zh-CN" dirty="0"/>
              <a:t>2.</a:t>
            </a:r>
            <a:r>
              <a:rPr kumimoji="1" lang="zh-CN" altLang="en-US" dirty="0"/>
              <a:t> 按条件概率 </a:t>
            </a:r>
            <a:r>
              <a:rPr kumimoji="1" lang="en-US" altLang="zh-CN" dirty="0"/>
              <a:t>P(</a:t>
            </a:r>
            <a:r>
              <a:rPr kumimoji="1" lang="en-US" altLang="zh-CN" dirty="0" err="1"/>
              <a:t>x|z</a:t>
            </a:r>
            <a:r>
              <a:rPr kumimoji="1" lang="en-US" altLang="zh-CN" dirty="0"/>
              <a:t>)</a:t>
            </a:r>
            <a:r>
              <a:rPr kumimoji="1" lang="zh-CN" altLang="en-US" dirty="0"/>
              <a:t>采样数据</a:t>
            </a:r>
            <a:r>
              <a:rPr kumimoji="1" lang="en-US" altLang="zh-CN" dirty="0"/>
              <a:t>x</a:t>
            </a:r>
            <a:r>
              <a:rPr kumimoji="1" lang="zh-CN" altLang="en-US" dirty="0"/>
              <a:t>。</a:t>
            </a:r>
            <a:endParaRPr kumimoji="1" lang="en-US" altLang="zh-CN" dirty="0"/>
          </a:p>
        </p:txBody>
      </p:sp>
      <p:pic>
        <p:nvPicPr>
          <p:cNvPr id="6" name="图片 5">
            <a:extLst>
              <a:ext uri="{FF2B5EF4-FFF2-40B4-BE49-F238E27FC236}">
                <a16:creationId xmlns:a16="http://schemas.microsoft.com/office/drawing/2014/main" id="{F45B2F0D-686F-1241-AF79-84C244A35BE9}"/>
              </a:ext>
            </a:extLst>
          </p:cNvPr>
          <p:cNvPicPr>
            <a:picLocks noChangeAspect="1"/>
          </p:cNvPicPr>
          <p:nvPr/>
        </p:nvPicPr>
        <p:blipFill>
          <a:blip r:embed="rId4"/>
          <a:stretch>
            <a:fillRect/>
          </a:stretch>
        </p:blipFill>
        <p:spPr>
          <a:xfrm>
            <a:off x="6644331" y="1560730"/>
            <a:ext cx="4686300" cy="1854200"/>
          </a:xfrm>
          <a:prstGeom prst="rect">
            <a:avLst/>
          </a:prstGeom>
        </p:spPr>
      </p:pic>
      <p:sp>
        <p:nvSpPr>
          <p:cNvPr id="8" name="圆角矩形 7">
            <a:extLst>
              <a:ext uri="{FF2B5EF4-FFF2-40B4-BE49-F238E27FC236}">
                <a16:creationId xmlns:a16="http://schemas.microsoft.com/office/drawing/2014/main" id="{D6F6AE52-6764-7D47-B686-111B609544D9}"/>
              </a:ext>
            </a:extLst>
          </p:cNvPr>
          <p:cNvSpPr/>
          <p:nvPr/>
        </p:nvSpPr>
        <p:spPr>
          <a:xfrm>
            <a:off x="506627" y="4727486"/>
            <a:ext cx="7762103" cy="14683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在这种概率模型下，编码器可以认为由</a:t>
            </a:r>
            <a:r>
              <a:rPr kumimoji="1" lang="en-US" altLang="zh-CN" dirty="0"/>
              <a:t>P(</a:t>
            </a:r>
            <a:r>
              <a:rPr kumimoji="1" lang="en-US" altLang="zh-CN" dirty="0" err="1"/>
              <a:t>z|x</a:t>
            </a:r>
            <a:r>
              <a:rPr kumimoji="1" lang="en-US" altLang="zh-CN" dirty="0"/>
              <a:t>)</a:t>
            </a:r>
            <a:r>
              <a:rPr kumimoji="1" lang="zh-CN" altLang="en-US" dirty="0"/>
              <a:t>定义，描述根据原始变量给出编码变量的分布；解码器可以认为由</a:t>
            </a:r>
            <a:r>
              <a:rPr kumimoji="1" lang="en-US" altLang="zh-CN" dirty="0"/>
              <a:t>P(</a:t>
            </a:r>
            <a:r>
              <a:rPr kumimoji="1" lang="en-US" altLang="zh-CN" dirty="0" err="1"/>
              <a:t>x|z</a:t>
            </a:r>
            <a:r>
              <a:rPr kumimoji="1" lang="en-US" altLang="zh-CN" dirty="0"/>
              <a:t>)</a:t>
            </a:r>
            <a:r>
              <a:rPr kumimoji="1" lang="zh-CN" altLang="en-US" dirty="0"/>
              <a:t>定义，描述根据已编码变量到解码变量的分布。</a:t>
            </a:r>
            <a:endParaRPr kumimoji="1" lang="en-US" altLang="zh-CN" dirty="0"/>
          </a:p>
        </p:txBody>
      </p:sp>
    </p:spTree>
    <p:extLst>
      <p:ext uri="{BB962C8B-B14F-4D97-AF65-F5344CB8AC3E}">
        <p14:creationId xmlns:p14="http://schemas.microsoft.com/office/powerpoint/2010/main" val="2326292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2" name="图片 1">
            <a:extLst>
              <a:ext uri="{FF2B5EF4-FFF2-40B4-BE49-F238E27FC236}">
                <a16:creationId xmlns:a16="http://schemas.microsoft.com/office/drawing/2014/main" id="{98CE29E9-12A0-2F4A-941E-7B630522A10B}"/>
              </a:ext>
            </a:extLst>
          </p:cNvPr>
          <p:cNvPicPr>
            <a:picLocks noChangeAspect="1"/>
          </p:cNvPicPr>
          <p:nvPr/>
        </p:nvPicPr>
        <p:blipFill>
          <a:blip r:embed="rId4"/>
          <a:stretch>
            <a:fillRect/>
          </a:stretch>
        </p:blipFill>
        <p:spPr>
          <a:xfrm>
            <a:off x="768732" y="1440898"/>
            <a:ext cx="7759268" cy="4577644"/>
          </a:xfrm>
          <a:prstGeom prst="rect">
            <a:avLst/>
          </a:prstGeom>
        </p:spPr>
      </p:pic>
      <p:sp>
        <p:nvSpPr>
          <p:cNvPr id="3" name="圆角矩形 2">
            <a:extLst>
              <a:ext uri="{FF2B5EF4-FFF2-40B4-BE49-F238E27FC236}">
                <a16:creationId xmlns:a16="http://schemas.microsoft.com/office/drawing/2014/main" id="{5E8498FD-8B5A-4B42-9886-80BFD7B49A06}"/>
              </a:ext>
            </a:extLst>
          </p:cNvPr>
          <p:cNvSpPr/>
          <p:nvPr/>
        </p:nvSpPr>
        <p:spPr>
          <a:xfrm>
            <a:off x="8888969" y="1031522"/>
            <a:ext cx="2958548" cy="26040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这里存在假设，隐变量的分布</a:t>
            </a:r>
            <a:r>
              <a:rPr kumimoji="1" lang="en-US" altLang="zh-CN" dirty="0"/>
              <a:t>P(z)~N(0,1),P(</a:t>
            </a:r>
            <a:r>
              <a:rPr kumimoji="1" lang="en-US" altLang="zh-CN" dirty="0" err="1"/>
              <a:t>x|z</a:t>
            </a:r>
            <a:r>
              <a:rPr kumimoji="1" lang="en-US" altLang="zh-CN" dirty="0"/>
              <a:t>)</a:t>
            </a:r>
            <a:r>
              <a:rPr kumimoji="1" lang="zh-CN" altLang="en-US" dirty="0"/>
              <a:t>是高斯分布，其均值由隐变量</a:t>
            </a:r>
            <a:r>
              <a:rPr kumimoji="1" lang="en-US" altLang="zh-CN" dirty="0"/>
              <a:t>z</a:t>
            </a:r>
            <a:r>
              <a:rPr kumimoji="1" lang="zh-CN" altLang="en-US" dirty="0"/>
              <a:t>的确定函数</a:t>
            </a:r>
            <a:r>
              <a:rPr kumimoji="1" lang="en-US" altLang="zh-CN" dirty="0"/>
              <a:t>f</a:t>
            </a:r>
            <a:r>
              <a:rPr kumimoji="1" lang="zh-CN" altLang="en-US" dirty="0"/>
              <a:t>定义。则，</a:t>
            </a:r>
            <a:r>
              <a:rPr kumimoji="1" lang="en-US" altLang="zh-CN" dirty="0"/>
              <a:t>P(</a:t>
            </a:r>
            <a:r>
              <a:rPr kumimoji="1" lang="en-US" altLang="zh-CN" dirty="0" err="1"/>
              <a:t>x|z</a:t>
            </a:r>
            <a:r>
              <a:rPr kumimoji="1" lang="en-US" altLang="zh-CN" dirty="0"/>
              <a:t>)~N(f(z),</a:t>
            </a:r>
            <a:r>
              <a:rPr kumimoji="1" lang="en-US" altLang="zh-CN" dirty="0" err="1"/>
              <a:t>cI</a:t>
            </a:r>
            <a:r>
              <a:rPr kumimoji="1" lang="en-US" altLang="zh-CN" dirty="0"/>
              <a:t>).</a:t>
            </a:r>
            <a:endParaRPr kumimoji="1" lang="zh-CN" altLang="en-US" dirty="0"/>
          </a:p>
        </p:txBody>
      </p:sp>
      <p:cxnSp>
        <p:nvCxnSpPr>
          <p:cNvPr id="6" name="直线箭头连接符 5">
            <a:extLst>
              <a:ext uri="{FF2B5EF4-FFF2-40B4-BE49-F238E27FC236}">
                <a16:creationId xmlns:a16="http://schemas.microsoft.com/office/drawing/2014/main" id="{9E0670E2-F4CC-5445-B0CB-016C79CC4CDE}"/>
              </a:ext>
            </a:extLst>
          </p:cNvPr>
          <p:cNvCxnSpPr/>
          <p:nvPr/>
        </p:nvCxnSpPr>
        <p:spPr>
          <a:xfrm>
            <a:off x="1774830" y="1470991"/>
            <a:ext cx="888857" cy="12125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a:extLst>
              <a:ext uri="{FF2B5EF4-FFF2-40B4-BE49-F238E27FC236}">
                <a16:creationId xmlns:a16="http://schemas.microsoft.com/office/drawing/2014/main" id="{87886B3B-E08D-074F-9221-3DB790DB8F8B}"/>
              </a:ext>
            </a:extLst>
          </p:cNvPr>
          <p:cNvCxnSpPr>
            <a:cxnSpLocks/>
          </p:cNvCxnSpPr>
          <p:nvPr/>
        </p:nvCxnSpPr>
        <p:spPr>
          <a:xfrm flipH="1">
            <a:off x="6351104" y="1301951"/>
            <a:ext cx="1570383" cy="14611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BEE7754-9996-D646-93E9-DDC93040C68F}"/>
              </a:ext>
            </a:extLst>
          </p:cNvPr>
          <p:cNvSpPr txBox="1"/>
          <p:nvPr/>
        </p:nvSpPr>
        <p:spPr>
          <a:xfrm>
            <a:off x="1073426" y="1071566"/>
            <a:ext cx="1410904" cy="369332"/>
          </a:xfrm>
          <a:prstGeom prst="rect">
            <a:avLst/>
          </a:prstGeom>
          <a:noFill/>
        </p:spPr>
        <p:txBody>
          <a:bodyPr wrap="square" rtlCol="0">
            <a:spAutoFit/>
          </a:bodyPr>
          <a:lstStyle/>
          <a:p>
            <a:r>
              <a:rPr kumimoji="1" lang="en-US" altLang="zh-CN" dirty="0"/>
              <a:t>P(</a:t>
            </a:r>
            <a:r>
              <a:rPr kumimoji="1" lang="en-US" altLang="zh-CN" dirty="0" err="1"/>
              <a:t>z|x</a:t>
            </a:r>
            <a:r>
              <a:rPr kumimoji="1" lang="en-US" altLang="zh-CN" dirty="0"/>
              <a:t>)</a:t>
            </a:r>
            <a:endParaRPr kumimoji="1" lang="zh-CN" altLang="en-US" dirty="0"/>
          </a:p>
        </p:txBody>
      </p:sp>
      <p:sp>
        <p:nvSpPr>
          <p:cNvPr id="13" name="文本框 12">
            <a:extLst>
              <a:ext uri="{FF2B5EF4-FFF2-40B4-BE49-F238E27FC236}">
                <a16:creationId xmlns:a16="http://schemas.microsoft.com/office/drawing/2014/main" id="{83F73EAC-2F7E-0545-B543-FD816C71681D}"/>
              </a:ext>
            </a:extLst>
          </p:cNvPr>
          <p:cNvSpPr txBox="1"/>
          <p:nvPr/>
        </p:nvSpPr>
        <p:spPr>
          <a:xfrm>
            <a:off x="7822548" y="1071566"/>
            <a:ext cx="1410904" cy="369332"/>
          </a:xfrm>
          <a:prstGeom prst="rect">
            <a:avLst/>
          </a:prstGeom>
          <a:noFill/>
        </p:spPr>
        <p:txBody>
          <a:bodyPr wrap="square" rtlCol="0">
            <a:spAutoFit/>
          </a:bodyPr>
          <a:lstStyle/>
          <a:p>
            <a:r>
              <a:rPr kumimoji="1" lang="en-US" altLang="zh-CN" dirty="0"/>
              <a:t>P(</a:t>
            </a:r>
            <a:r>
              <a:rPr kumimoji="1" lang="en-US" altLang="zh-CN" dirty="0" err="1"/>
              <a:t>x|z</a:t>
            </a:r>
            <a:r>
              <a:rPr kumimoji="1" lang="en-US" altLang="zh-CN" dirty="0"/>
              <a:t>)</a:t>
            </a:r>
            <a:endParaRPr kumimoji="1" lang="zh-CN" altLang="en-US" dirty="0"/>
          </a:p>
        </p:txBody>
      </p:sp>
      <p:sp>
        <p:nvSpPr>
          <p:cNvPr id="11" name="文本框 10">
            <a:extLst>
              <a:ext uri="{FF2B5EF4-FFF2-40B4-BE49-F238E27FC236}">
                <a16:creationId xmlns:a16="http://schemas.microsoft.com/office/drawing/2014/main" id="{D0DD1E98-96F4-5E4A-AD0A-6A08592FFDF9}"/>
              </a:ext>
            </a:extLst>
          </p:cNvPr>
          <p:cNvSpPr txBox="1"/>
          <p:nvPr/>
        </p:nvSpPr>
        <p:spPr>
          <a:xfrm>
            <a:off x="8822634" y="5070844"/>
            <a:ext cx="3369366" cy="923330"/>
          </a:xfrm>
          <a:prstGeom prst="rect">
            <a:avLst/>
          </a:prstGeom>
          <a:noFill/>
        </p:spPr>
        <p:txBody>
          <a:bodyPr wrap="square" rtlCol="0">
            <a:spAutoFit/>
          </a:bodyPr>
          <a:lstStyle/>
          <a:p>
            <a:r>
              <a:rPr kumimoji="1" lang="zh-CN" altLang="en-US" dirty="0"/>
              <a:t>根据变分推理公式，有如下限制条件。其中</a:t>
            </a:r>
            <a:r>
              <a:rPr kumimoji="1" lang="en-US" altLang="zh-CN" dirty="0" err="1"/>
              <a:t>q_x</a:t>
            </a:r>
            <a:r>
              <a:rPr kumimoji="1" lang="en-US" altLang="zh-CN" dirty="0"/>
              <a:t>(z)</a:t>
            </a:r>
            <a:r>
              <a:rPr kumimoji="1" lang="zh-CN" altLang="en-US" dirty="0"/>
              <a:t>用来近似</a:t>
            </a:r>
            <a:r>
              <a:rPr kumimoji="1" lang="en-US" altLang="zh-CN" dirty="0"/>
              <a:t>p(</a:t>
            </a:r>
            <a:r>
              <a:rPr kumimoji="1" lang="en-US" altLang="zh-CN" dirty="0" err="1"/>
              <a:t>z|x</a:t>
            </a:r>
            <a:r>
              <a:rPr kumimoji="1" lang="en-US" altLang="zh-CN" dirty="0"/>
              <a:t>)</a:t>
            </a:r>
            <a:endParaRPr kumimoji="1" lang="zh-CN" altLang="en-US" dirty="0"/>
          </a:p>
        </p:txBody>
      </p:sp>
      <p:pic>
        <p:nvPicPr>
          <p:cNvPr id="12" name="图片 11">
            <a:extLst>
              <a:ext uri="{FF2B5EF4-FFF2-40B4-BE49-F238E27FC236}">
                <a16:creationId xmlns:a16="http://schemas.microsoft.com/office/drawing/2014/main" id="{C9804B89-ADDC-6C42-8047-8275A28E71E0}"/>
              </a:ext>
            </a:extLst>
          </p:cNvPr>
          <p:cNvPicPr>
            <a:picLocks noChangeAspect="1"/>
          </p:cNvPicPr>
          <p:nvPr/>
        </p:nvPicPr>
        <p:blipFill>
          <a:blip r:embed="rId5"/>
          <a:stretch>
            <a:fillRect/>
          </a:stretch>
        </p:blipFill>
        <p:spPr>
          <a:xfrm>
            <a:off x="4648366" y="5994174"/>
            <a:ext cx="7861300" cy="787400"/>
          </a:xfrm>
          <a:prstGeom prst="rect">
            <a:avLst/>
          </a:prstGeom>
        </p:spPr>
      </p:pic>
    </p:spTree>
    <p:extLst>
      <p:ext uri="{BB962C8B-B14F-4D97-AF65-F5344CB8AC3E}">
        <p14:creationId xmlns:p14="http://schemas.microsoft.com/office/powerpoint/2010/main" val="1591187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3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9309" y="12700"/>
            <a:ext cx="89027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文本框 32"/>
          <p:cNvSpPr/>
          <p:nvPr/>
        </p:nvSpPr>
        <p:spPr bwMode="auto">
          <a:xfrm>
            <a:off x="984258" y="2362210"/>
            <a:ext cx="731839" cy="957263"/>
          </a:xfrm>
          <a:custGeom>
            <a:avLst/>
            <a:gdLst>
              <a:gd name="T0" fmla="*/ 116586 w 549402"/>
              <a:gd name="T1" fmla="*/ 451866 h 718566"/>
              <a:gd name="T2" fmla="*/ 116586 w 549402"/>
              <a:gd name="T3" fmla="*/ 621030 h 718566"/>
              <a:gd name="T4" fmla="*/ 396240 w 549402"/>
              <a:gd name="T5" fmla="*/ 621030 h 718566"/>
              <a:gd name="T6" fmla="*/ 396240 w 549402"/>
              <a:gd name="T7" fmla="*/ 451866 h 718566"/>
              <a:gd name="T8" fmla="*/ 116586 w 549402"/>
              <a:gd name="T9" fmla="*/ 451866 h 718566"/>
              <a:gd name="T10" fmla="*/ 116586 w 549402"/>
              <a:gd name="T11" fmla="*/ 265938 h 718566"/>
              <a:gd name="T12" fmla="*/ 116586 w 549402"/>
              <a:gd name="T13" fmla="*/ 430530 h 718566"/>
              <a:gd name="T14" fmla="*/ 396240 w 549402"/>
              <a:gd name="T15" fmla="*/ 430530 h 718566"/>
              <a:gd name="T16" fmla="*/ 396240 w 549402"/>
              <a:gd name="T17" fmla="*/ 265938 h 718566"/>
              <a:gd name="T18" fmla="*/ 116586 w 549402"/>
              <a:gd name="T19" fmla="*/ 265938 h 718566"/>
              <a:gd name="T20" fmla="*/ 116586 w 549402"/>
              <a:gd name="T21" fmla="*/ 83058 h 718566"/>
              <a:gd name="T22" fmla="*/ 116586 w 549402"/>
              <a:gd name="T23" fmla="*/ 244602 h 718566"/>
              <a:gd name="T24" fmla="*/ 396240 w 549402"/>
              <a:gd name="T25" fmla="*/ 244602 h 718566"/>
              <a:gd name="T26" fmla="*/ 396240 w 549402"/>
              <a:gd name="T27" fmla="*/ 83058 h 718566"/>
              <a:gd name="T28" fmla="*/ 116586 w 549402"/>
              <a:gd name="T29" fmla="*/ 83058 h 718566"/>
              <a:gd name="T30" fmla="*/ 443484 w 549402"/>
              <a:gd name="T31" fmla="*/ 0 h 718566"/>
              <a:gd name="T32" fmla="*/ 549402 w 549402"/>
              <a:gd name="T33" fmla="*/ 85344 h 718566"/>
              <a:gd name="T34" fmla="*/ 537020 w 549402"/>
              <a:gd name="T35" fmla="*/ 95917 h 718566"/>
              <a:gd name="T36" fmla="*/ 516636 w 549402"/>
              <a:gd name="T37" fmla="*/ 103632 h 718566"/>
              <a:gd name="T38" fmla="*/ 516636 w 549402"/>
              <a:gd name="T39" fmla="*/ 673608 h 718566"/>
              <a:gd name="T40" fmla="*/ 499477 w 549402"/>
              <a:gd name="T41" fmla="*/ 686421 h 718566"/>
              <a:gd name="T42" fmla="*/ 460643 w 549402"/>
              <a:gd name="T43" fmla="*/ 701435 h 718566"/>
              <a:gd name="T44" fmla="*/ 414528 w 549402"/>
              <a:gd name="T45" fmla="*/ 708660 h 718566"/>
              <a:gd name="T46" fmla="*/ 396240 w 549402"/>
              <a:gd name="T47" fmla="*/ 708660 h 718566"/>
              <a:gd name="T48" fmla="*/ 396240 w 549402"/>
              <a:gd name="T49" fmla="*/ 642366 h 718566"/>
              <a:gd name="T50" fmla="*/ 116586 w 549402"/>
              <a:gd name="T51" fmla="*/ 642366 h 718566"/>
              <a:gd name="T52" fmla="*/ 116586 w 549402"/>
              <a:gd name="T53" fmla="*/ 675894 h 718566"/>
              <a:gd name="T54" fmla="*/ 86963 w 549402"/>
              <a:gd name="T55" fmla="*/ 702659 h 718566"/>
              <a:gd name="T56" fmla="*/ 19050 w 549402"/>
              <a:gd name="T57" fmla="*/ 718566 h 718566"/>
              <a:gd name="T58" fmla="*/ 0 w 549402"/>
              <a:gd name="T59" fmla="*/ 718566 h 718566"/>
              <a:gd name="T60" fmla="*/ 0 w 549402"/>
              <a:gd name="T61" fmla="*/ 12954 h 718566"/>
              <a:gd name="T62" fmla="*/ 123444 w 549402"/>
              <a:gd name="T63" fmla="*/ 61722 h 718566"/>
              <a:gd name="T64" fmla="*/ 387858 w 549402"/>
              <a:gd name="T65" fmla="*/ 61722 h 718566"/>
              <a:gd name="T66" fmla="*/ 443484 w 549402"/>
              <a:gd name="T67" fmla="*/ 0 h 718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9402" h="718566">
                <a:moveTo>
                  <a:pt x="116586" y="451866"/>
                </a:moveTo>
                <a:lnTo>
                  <a:pt x="116586" y="621030"/>
                </a:lnTo>
                <a:lnTo>
                  <a:pt x="396240" y="621030"/>
                </a:lnTo>
                <a:lnTo>
                  <a:pt x="396240" y="451866"/>
                </a:lnTo>
                <a:lnTo>
                  <a:pt x="116586" y="451866"/>
                </a:lnTo>
                <a:close/>
                <a:moveTo>
                  <a:pt x="116586" y="265938"/>
                </a:moveTo>
                <a:lnTo>
                  <a:pt x="116586" y="430530"/>
                </a:lnTo>
                <a:lnTo>
                  <a:pt x="396240" y="430530"/>
                </a:lnTo>
                <a:lnTo>
                  <a:pt x="396240" y="265938"/>
                </a:lnTo>
                <a:lnTo>
                  <a:pt x="116586" y="265938"/>
                </a:lnTo>
                <a:close/>
                <a:moveTo>
                  <a:pt x="116586" y="83058"/>
                </a:moveTo>
                <a:lnTo>
                  <a:pt x="116586" y="244602"/>
                </a:lnTo>
                <a:lnTo>
                  <a:pt x="396240" y="244602"/>
                </a:lnTo>
                <a:lnTo>
                  <a:pt x="396240" y="83058"/>
                </a:lnTo>
                <a:lnTo>
                  <a:pt x="116586" y="83058"/>
                </a:lnTo>
                <a:close/>
                <a:moveTo>
                  <a:pt x="443484" y="0"/>
                </a:moveTo>
                <a:lnTo>
                  <a:pt x="549402" y="85344"/>
                </a:lnTo>
                <a:cubicBezTo>
                  <a:pt x="546418" y="89202"/>
                  <a:pt x="542290" y="92726"/>
                  <a:pt x="537020" y="95917"/>
                </a:cubicBezTo>
                <a:cubicBezTo>
                  <a:pt x="531749" y="99108"/>
                  <a:pt x="524955" y="101679"/>
                  <a:pt x="516636" y="103632"/>
                </a:cubicBezTo>
                <a:lnTo>
                  <a:pt x="516636" y="673608"/>
                </a:lnTo>
                <a:cubicBezTo>
                  <a:pt x="515728" y="676680"/>
                  <a:pt x="510009" y="680951"/>
                  <a:pt x="499477" y="686421"/>
                </a:cubicBezTo>
                <a:cubicBezTo>
                  <a:pt x="488945" y="691891"/>
                  <a:pt x="476001" y="696896"/>
                  <a:pt x="460643" y="701435"/>
                </a:cubicBezTo>
                <a:cubicBezTo>
                  <a:pt x="445286" y="705974"/>
                  <a:pt x="429914" y="708383"/>
                  <a:pt x="414528" y="708660"/>
                </a:cubicBezTo>
                <a:lnTo>
                  <a:pt x="396240" y="708660"/>
                </a:lnTo>
                <a:lnTo>
                  <a:pt x="396240" y="642366"/>
                </a:lnTo>
                <a:lnTo>
                  <a:pt x="116586" y="642366"/>
                </a:lnTo>
                <a:lnTo>
                  <a:pt x="116586" y="675894"/>
                </a:lnTo>
                <a:cubicBezTo>
                  <a:pt x="115713" y="684006"/>
                  <a:pt x="105839" y="692928"/>
                  <a:pt x="86963" y="702659"/>
                </a:cubicBezTo>
                <a:cubicBezTo>
                  <a:pt x="68088" y="712391"/>
                  <a:pt x="45450" y="717693"/>
                  <a:pt x="19050" y="718566"/>
                </a:cubicBezTo>
                <a:lnTo>
                  <a:pt x="0" y="718566"/>
                </a:lnTo>
                <a:lnTo>
                  <a:pt x="0" y="12954"/>
                </a:lnTo>
                <a:lnTo>
                  <a:pt x="123444" y="61722"/>
                </a:lnTo>
                <a:lnTo>
                  <a:pt x="387858" y="61722"/>
                </a:lnTo>
                <a:lnTo>
                  <a:pt x="443484" y="0"/>
                </a:lnTo>
                <a:close/>
              </a:path>
            </a:pathLst>
          </a:custGeom>
          <a:solidFill>
            <a:srgbClr val="09397E"/>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endParaRPr lang="zh-CN" altLang="en-US"/>
          </a:p>
        </p:txBody>
      </p:sp>
      <p:sp>
        <p:nvSpPr>
          <p:cNvPr id="6148" name="文本框 2"/>
          <p:cNvSpPr txBox="1">
            <a:spLocks noChangeArrowheads="1"/>
          </p:cNvSpPr>
          <p:nvPr/>
        </p:nvSpPr>
        <p:spPr bwMode="auto">
          <a:xfrm>
            <a:off x="2408992" y="1989152"/>
            <a:ext cx="677108" cy="287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dist" eaLnBrk="1" hangingPunct="1"/>
            <a:r>
              <a:rPr lang="en-US" altLang="zh-CN" sz="3200">
                <a:solidFill>
                  <a:srgbClr val="09397E"/>
                </a:solidFill>
                <a:latin typeface="Segoe UI Light" panose="020B0502040204020203" pitchFamily="34" charset="0"/>
                <a:cs typeface="Segoe UI Light" panose="020B0502040204020203" pitchFamily="34" charset="0"/>
              </a:rPr>
              <a:t>CONTENTS</a:t>
            </a:r>
            <a:endParaRPr lang="zh-CN" altLang="en-US" sz="3200">
              <a:solidFill>
                <a:srgbClr val="09397E"/>
              </a:solidFill>
              <a:latin typeface="Segoe UI Light" panose="020B0502040204020203" pitchFamily="34" charset="0"/>
              <a:cs typeface="Segoe UI Light" panose="020B0502040204020203" pitchFamily="34" charset="0"/>
            </a:endParaRPr>
          </a:p>
        </p:txBody>
      </p:sp>
      <p:sp>
        <p:nvSpPr>
          <p:cNvPr id="5" name="PA_矩形 9"/>
          <p:cNvSpPr/>
          <p:nvPr>
            <p:custDataLst>
              <p:tags r:id="rId1"/>
            </p:custDataLst>
          </p:nvPr>
        </p:nvSpPr>
        <p:spPr>
          <a:xfrm>
            <a:off x="3289354" y="-13447"/>
            <a:ext cx="8890489" cy="6884896"/>
          </a:xfrm>
          <a:prstGeom prst="rect">
            <a:avLst/>
          </a:prstGeom>
          <a:gradFill flip="none" rotWithShape="1">
            <a:gsLst>
              <a:gs pos="38000">
                <a:srgbClr val="09397E">
                  <a:alpha val="51000"/>
                </a:srgbClr>
              </a:gs>
              <a:gs pos="100000">
                <a:srgbClr val="09397E"/>
              </a:gs>
            </a:gsLst>
            <a:lin ang="1350000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dirty="0">
              <a:solidFill>
                <a:prstClr val="white"/>
              </a:solidFill>
            </a:endParaRPr>
          </a:p>
        </p:txBody>
      </p:sp>
      <p:sp>
        <p:nvSpPr>
          <p:cNvPr id="6" name="矩形: 圆角 5"/>
          <p:cNvSpPr/>
          <p:nvPr/>
        </p:nvSpPr>
        <p:spPr>
          <a:xfrm>
            <a:off x="5237307" y="1609540"/>
            <a:ext cx="5065795" cy="55562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black"/>
              </a:solidFill>
            </a:endParaRPr>
          </a:p>
        </p:txBody>
      </p:sp>
      <p:sp>
        <p:nvSpPr>
          <p:cNvPr id="6153" name="文本框 6"/>
          <p:cNvSpPr txBox="1">
            <a:spLocks noChangeArrowheads="1"/>
          </p:cNvSpPr>
          <p:nvPr/>
        </p:nvSpPr>
        <p:spPr bwMode="auto">
          <a:xfrm>
            <a:off x="7022717" y="1723100"/>
            <a:ext cx="2891344"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zh-CN" altLang="en-US" sz="2000" dirty="0">
                <a:solidFill>
                  <a:srgbClr val="000000"/>
                </a:solidFill>
                <a:latin typeface="微软雅黑" panose="020B0503020204020204" pitchFamily="34" charset="-122"/>
                <a:ea typeface="微软雅黑" panose="020B0503020204020204" pitchFamily="34" charset="-122"/>
              </a:rPr>
              <a:t>概述</a:t>
            </a:r>
          </a:p>
        </p:txBody>
      </p:sp>
      <p:sp>
        <p:nvSpPr>
          <p:cNvPr id="6154" name="文本框 7"/>
          <p:cNvSpPr txBox="1">
            <a:spLocks noChangeArrowheads="1"/>
          </p:cNvSpPr>
          <p:nvPr/>
        </p:nvSpPr>
        <p:spPr bwMode="auto">
          <a:xfrm>
            <a:off x="5423051" y="1723100"/>
            <a:ext cx="14906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zh-CN" altLang="en-US" sz="2000" b="1" dirty="0">
                <a:solidFill>
                  <a:srgbClr val="09397E"/>
                </a:solidFill>
                <a:latin typeface="微软雅黑" panose="020B0503020204020204" pitchFamily="34" charset="-122"/>
                <a:ea typeface="微软雅黑" panose="020B0503020204020204" pitchFamily="34" charset="-122"/>
              </a:rPr>
              <a:t>第一部分</a:t>
            </a:r>
          </a:p>
        </p:txBody>
      </p:sp>
      <p:cxnSp>
        <p:nvCxnSpPr>
          <p:cNvPr id="10" name="直接连接符 9"/>
          <p:cNvCxnSpPr/>
          <p:nvPr/>
        </p:nvCxnSpPr>
        <p:spPr>
          <a:xfrm>
            <a:off x="6889887" y="1756441"/>
            <a:ext cx="0" cy="393700"/>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 name="矩形: 圆角 10"/>
          <p:cNvSpPr/>
          <p:nvPr/>
        </p:nvSpPr>
        <p:spPr>
          <a:xfrm>
            <a:off x="5249372" y="2482827"/>
            <a:ext cx="5065795" cy="6034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r>
              <a:rPr lang="zh-CN" altLang="en-US" dirty="0">
                <a:solidFill>
                  <a:prstClr val="black"/>
                </a:solidFill>
              </a:rPr>
              <a:t>                  </a:t>
            </a:r>
            <a:r>
              <a:rPr lang="zh-CN" altLang="en-US" sz="2000" dirty="0">
                <a:solidFill>
                  <a:srgbClr val="000000"/>
                </a:solidFill>
                <a:latin typeface="微软雅黑" panose="020B0503020204020204" pitchFamily="34" charset="-122"/>
                <a:ea typeface="微软雅黑" panose="020B0503020204020204" pitchFamily="34" charset="-122"/>
              </a:rPr>
              <a:t>时序数据分类问题</a:t>
            </a:r>
          </a:p>
        </p:txBody>
      </p:sp>
      <p:sp>
        <p:nvSpPr>
          <p:cNvPr id="6158" name="文本框 12"/>
          <p:cNvSpPr txBox="1">
            <a:spLocks noChangeArrowheads="1"/>
          </p:cNvSpPr>
          <p:nvPr/>
        </p:nvSpPr>
        <p:spPr bwMode="auto">
          <a:xfrm>
            <a:off x="5423051" y="2606183"/>
            <a:ext cx="14906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zh-CN" altLang="en-US" sz="2000" b="1" dirty="0">
                <a:solidFill>
                  <a:srgbClr val="09397E"/>
                </a:solidFill>
                <a:latin typeface="微软雅黑" panose="020B0503020204020204" pitchFamily="34" charset="-122"/>
                <a:ea typeface="微软雅黑" panose="020B0503020204020204" pitchFamily="34" charset="-122"/>
              </a:rPr>
              <a:t>第二部分</a:t>
            </a:r>
          </a:p>
        </p:txBody>
      </p:sp>
      <p:cxnSp>
        <p:nvCxnSpPr>
          <p:cNvPr id="15" name="直接连接符 14"/>
          <p:cNvCxnSpPr/>
          <p:nvPr/>
        </p:nvCxnSpPr>
        <p:spPr>
          <a:xfrm>
            <a:off x="6889887" y="2610305"/>
            <a:ext cx="0" cy="395288"/>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172" name="文本框 31"/>
          <p:cNvSpPr/>
          <p:nvPr/>
        </p:nvSpPr>
        <p:spPr bwMode="auto">
          <a:xfrm>
            <a:off x="1238258" y="3373441"/>
            <a:ext cx="960439" cy="966787"/>
          </a:xfrm>
          <a:custGeom>
            <a:avLst/>
            <a:gdLst>
              <a:gd name="T0" fmla="*/ 213146 w 720090"/>
              <a:gd name="T1" fmla="*/ 357604 h 725424"/>
              <a:gd name="T2" fmla="*/ 211098 w 720090"/>
              <a:gd name="T3" fmla="*/ 463975 h 725424"/>
              <a:gd name="T4" fmla="*/ 122015 w 720090"/>
              <a:gd name="T5" fmla="*/ 384334 h 725424"/>
              <a:gd name="T6" fmla="*/ 89154 w 720090"/>
              <a:gd name="T7" fmla="*/ 321564 h 725424"/>
              <a:gd name="T8" fmla="*/ 592836 w 720090"/>
              <a:gd name="T9" fmla="*/ 76962 h 725424"/>
              <a:gd name="T10" fmla="*/ 563880 w 720090"/>
              <a:gd name="T11" fmla="*/ 89916 h 725424"/>
              <a:gd name="T12" fmla="*/ 608076 w 720090"/>
              <a:gd name="T13" fmla="*/ 203454 h 725424"/>
              <a:gd name="T14" fmla="*/ 672084 w 720090"/>
              <a:gd name="T15" fmla="*/ 251093 h 725424"/>
              <a:gd name="T16" fmla="*/ 712089 w 720090"/>
              <a:gd name="T17" fmla="*/ 298037 h 725424"/>
              <a:gd name="T18" fmla="*/ 406146 w 720090"/>
              <a:gd name="T19" fmla="*/ 300990 h 725424"/>
              <a:gd name="T20" fmla="*/ 439293 w 720090"/>
              <a:gd name="T21" fmla="*/ 382619 h 725424"/>
              <a:gd name="T22" fmla="*/ 528161 w 720090"/>
              <a:gd name="T23" fmla="*/ 373856 h 725424"/>
              <a:gd name="T24" fmla="*/ 671322 w 720090"/>
              <a:gd name="T25" fmla="*/ 389382 h 725424"/>
              <a:gd name="T26" fmla="*/ 641604 w 720090"/>
              <a:gd name="T27" fmla="*/ 397002 h 725424"/>
              <a:gd name="T28" fmla="*/ 502158 w 720090"/>
              <a:gd name="T29" fmla="*/ 459486 h 725424"/>
              <a:gd name="T30" fmla="*/ 711708 w 720090"/>
              <a:gd name="T31" fmla="*/ 563118 h 725424"/>
              <a:gd name="T32" fmla="*/ 655796 w 720090"/>
              <a:gd name="T33" fmla="*/ 607314 h 725424"/>
              <a:gd name="T34" fmla="*/ 528235 w 720090"/>
              <a:gd name="T35" fmla="*/ 597154 h 725424"/>
              <a:gd name="T36" fmla="*/ 406146 w 720090"/>
              <a:gd name="T37" fmla="*/ 342138 h 725424"/>
              <a:gd name="T38" fmla="*/ 397200 w 720090"/>
              <a:gd name="T39" fmla="*/ 660795 h 725424"/>
              <a:gd name="T40" fmla="*/ 269748 w 720090"/>
              <a:gd name="T41" fmla="*/ 725424 h 725424"/>
              <a:gd name="T42" fmla="*/ 250698 w 720090"/>
              <a:gd name="T43" fmla="*/ 648462 h 725424"/>
              <a:gd name="T44" fmla="*/ 178308 w 720090"/>
              <a:gd name="T45" fmla="*/ 613410 h 725424"/>
              <a:gd name="T46" fmla="*/ 200886 w 720090"/>
              <a:gd name="T47" fmla="*/ 605452 h 725424"/>
              <a:gd name="T48" fmla="*/ 280416 w 720090"/>
              <a:gd name="T49" fmla="*/ 608838 h 725424"/>
              <a:gd name="T50" fmla="*/ 295656 w 720090"/>
              <a:gd name="T51" fmla="*/ 595884 h 725424"/>
              <a:gd name="T52" fmla="*/ 211074 w 720090"/>
              <a:gd name="T53" fmla="*/ 558451 h 725424"/>
              <a:gd name="T54" fmla="*/ 93536 w 720090"/>
              <a:gd name="T55" fmla="*/ 659892 h 725424"/>
              <a:gd name="T56" fmla="*/ 2286 w 720090"/>
              <a:gd name="T57" fmla="*/ 564642 h 725424"/>
              <a:gd name="T58" fmla="*/ 295656 w 720090"/>
              <a:gd name="T59" fmla="*/ 447294 h 725424"/>
              <a:gd name="T60" fmla="*/ 6096 w 720090"/>
              <a:gd name="T61" fmla="*/ 300990 h 725424"/>
              <a:gd name="T62" fmla="*/ 439674 w 720090"/>
              <a:gd name="T63" fmla="*/ 279654 h 725424"/>
              <a:gd name="T64" fmla="*/ 108966 w 720090"/>
              <a:gd name="T65" fmla="*/ 190500 h 725424"/>
              <a:gd name="T66" fmla="*/ 444652 w 720090"/>
              <a:gd name="T67" fmla="*/ 169164 h 725424"/>
              <a:gd name="T68" fmla="*/ 85344 w 720090"/>
              <a:gd name="T69" fmla="*/ 73152 h 725424"/>
              <a:gd name="T70" fmla="*/ 443484 w 720090"/>
              <a:gd name="T71" fmla="*/ 51816 h 725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20090" h="725424">
                <a:moveTo>
                  <a:pt x="89154" y="321564"/>
                </a:moveTo>
                <a:cubicBezTo>
                  <a:pt x="148523" y="326106"/>
                  <a:pt x="189853" y="338120"/>
                  <a:pt x="213146" y="357604"/>
                </a:cubicBezTo>
                <a:cubicBezTo>
                  <a:pt x="236438" y="377089"/>
                  <a:pt x="246670" y="397365"/>
                  <a:pt x="243840" y="418433"/>
                </a:cubicBezTo>
                <a:cubicBezTo>
                  <a:pt x="241010" y="439502"/>
                  <a:pt x="230096" y="454682"/>
                  <a:pt x="211098" y="463975"/>
                </a:cubicBezTo>
                <a:cubicBezTo>
                  <a:pt x="192099" y="473268"/>
                  <a:pt x="169994" y="469993"/>
                  <a:pt x="144780" y="454152"/>
                </a:cubicBezTo>
                <a:cubicBezTo>
                  <a:pt x="140954" y="430451"/>
                  <a:pt x="133366" y="407178"/>
                  <a:pt x="122015" y="384334"/>
                </a:cubicBezTo>
                <a:cubicBezTo>
                  <a:pt x="110665" y="361490"/>
                  <a:pt x="97933" y="341837"/>
                  <a:pt x="83820" y="325374"/>
                </a:cubicBezTo>
                <a:lnTo>
                  <a:pt x="89154" y="321564"/>
                </a:lnTo>
                <a:close/>
                <a:moveTo>
                  <a:pt x="486156" y="0"/>
                </a:moveTo>
                <a:lnTo>
                  <a:pt x="592836" y="76962"/>
                </a:lnTo>
                <a:cubicBezTo>
                  <a:pt x="590010" y="80693"/>
                  <a:pt x="586518" y="83519"/>
                  <a:pt x="582359" y="85439"/>
                </a:cubicBezTo>
                <a:cubicBezTo>
                  <a:pt x="578199" y="87360"/>
                  <a:pt x="572040" y="88853"/>
                  <a:pt x="563880" y="89916"/>
                </a:cubicBezTo>
                <a:lnTo>
                  <a:pt x="554736" y="268986"/>
                </a:lnTo>
                <a:lnTo>
                  <a:pt x="608076" y="203454"/>
                </a:lnTo>
                <a:cubicBezTo>
                  <a:pt x="608669" y="203859"/>
                  <a:pt x="615188" y="208638"/>
                  <a:pt x="627634" y="217791"/>
                </a:cubicBezTo>
                <a:cubicBezTo>
                  <a:pt x="640080" y="226944"/>
                  <a:pt x="654897" y="238045"/>
                  <a:pt x="672084" y="251093"/>
                </a:cubicBezTo>
                <a:cubicBezTo>
                  <a:pt x="689271" y="264141"/>
                  <a:pt x="705273" y="276710"/>
                  <a:pt x="720090" y="288798"/>
                </a:cubicBezTo>
                <a:cubicBezTo>
                  <a:pt x="718852" y="292973"/>
                  <a:pt x="716185" y="296053"/>
                  <a:pt x="712089" y="298037"/>
                </a:cubicBezTo>
                <a:cubicBezTo>
                  <a:pt x="707993" y="300022"/>
                  <a:pt x="703040" y="301006"/>
                  <a:pt x="697230" y="300990"/>
                </a:cubicBezTo>
                <a:lnTo>
                  <a:pt x="406146" y="300990"/>
                </a:lnTo>
                <a:lnTo>
                  <a:pt x="406146" y="307848"/>
                </a:lnTo>
                <a:cubicBezTo>
                  <a:pt x="415004" y="335582"/>
                  <a:pt x="426053" y="360506"/>
                  <a:pt x="439293" y="382619"/>
                </a:cubicBezTo>
                <a:cubicBezTo>
                  <a:pt x="452533" y="404733"/>
                  <a:pt x="467392" y="424514"/>
                  <a:pt x="483870" y="441960"/>
                </a:cubicBezTo>
                <a:cubicBezTo>
                  <a:pt x="499158" y="419973"/>
                  <a:pt x="513921" y="397272"/>
                  <a:pt x="528161" y="373856"/>
                </a:cubicBezTo>
                <a:cubicBezTo>
                  <a:pt x="542401" y="350441"/>
                  <a:pt x="553545" y="330216"/>
                  <a:pt x="561594" y="313182"/>
                </a:cubicBezTo>
                <a:lnTo>
                  <a:pt x="671322" y="389382"/>
                </a:lnTo>
                <a:cubicBezTo>
                  <a:pt x="669560" y="392938"/>
                  <a:pt x="666417" y="395542"/>
                  <a:pt x="661892" y="397193"/>
                </a:cubicBezTo>
                <a:cubicBezTo>
                  <a:pt x="657368" y="398844"/>
                  <a:pt x="650605" y="398780"/>
                  <a:pt x="641604" y="397002"/>
                </a:cubicBezTo>
                <a:cubicBezTo>
                  <a:pt x="622602" y="407130"/>
                  <a:pt x="600980" y="417735"/>
                  <a:pt x="576739" y="428816"/>
                </a:cubicBezTo>
                <a:cubicBezTo>
                  <a:pt x="552498" y="439896"/>
                  <a:pt x="527637" y="450120"/>
                  <a:pt x="502158" y="459486"/>
                </a:cubicBezTo>
                <a:cubicBezTo>
                  <a:pt x="533083" y="487379"/>
                  <a:pt x="566674" y="509508"/>
                  <a:pt x="602933" y="525875"/>
                </a:cubicBezTo>
                <a:cubicBezTo>
                  <a:pt x="639191" y="542243"/>
                  <a:pt x="675450" y="554657"/>
                  <a:pt x="711708" y="563118"/>
                </a:cubicBezTo>
                <a:lnTo>
                  <a:pt x="709422" y="570738"/>
                </a:lnTo>
                <a:cubicBezTo>
                  <a:pt x="687975" y="576834"/>
                  <a:pt x="670100" y="589026"/>
                  <a:pt x="655796" y="607314"/>
                </a:cubicBezTo>
                <a:cubicBezTo>
                  <a:pt x="641493" y="625602"/>
                  <a:pt x="631428" y="647700"/>
                  <a:pt x="625602" y="673608"/>
                </a:cubicBezTo>
                <a:cubicBezTo>
                  <a:pt x="588829" y="651468"/>
                  <a:pt x="556373" y="625983"/>
                  <a:pt x="528235" y="597154"/>
                </a:cubicBezTo>
                <a:cubicBezTo>
                  <a:pt x="500098" y="568325"/>
                  <a:pt x="475940" y="533358"/>
                  <a:pt x="455761" y="492252"/>
                </a:cubicBezTo>
                <a:cubicBezTo>
                  <a:pt x="435582" y="451147"/>
                  <a:pt x="419044" y="401109"/>
                  <a:pt x="406146" y="342138"/>
                </a:cubicBezTo>
                <a:lnTo>
                  <a:pt x="406146" y="598170"/>
                </a:lnTo>
                <a:cubicBezTo>
                  <a:pt x="406664" y="621896"/>
                  <a:pt x="403681" y="642771"/>
                  <a:pt x="397200" y="660795"/>
                </a:cubicBezTo>
                <a:cubicBezTo>
                  <a:pt x="390718" y="678820"/>
                  <a:pt x="377632" y="693373"/>
                  <a:pt x="357943" y="704455"/>
                </a:cubicBezTo>
                <a:cubicBezTo>
                  <a:pt x="338253" y="715537"/>
                  <a:pt x="308855" y="722527"/>
                  <a:pt x="269748" y="725424"/>
                </a:cubicBezTo>
                <a:cubicBezTo>
                  <a:pt x="269097" y="707882"/>
                  <a:pt x="267351" y="692674"/>
                  <a:pt x="264509" y="679799"/>
                </a:cubicBezTo>
                <a:cubicBezTo>
                  <a:pt x="261668" y="666925"/>
                  <a:pt x="257064" y="656479"/>
                  <a:pt x="250698" y="648462"/>
                </a:cubicBezTo>
                <a:cubicBezTo>
                  <a:pt x="245062" y="640810"/>
                  <a:pt x="236903" y="634016"/>
                  <a:pt x="226219" y="628079"/>
                </a:cubicBezTo>
                <a:cubicBezTo>
                  <a:pt x="215535" y="622141"/>
                  <a:pt x="199565" y="617252"/>
                  <a:pt x="178308" y="613410"/>
                </a:cubicBezTo>
                <a:lnTo>
                  <a:pt x="178308" y="604266"/>
                </a:lnTo>
                <a:cubicBezTo>
                  <a:pt x="179244" y="604323"/>
                  <a:pt x="186770" y="604718"/>
                  <a:pt x="200886" y="605452"/>
                </a:cubicBezTo>
                <a:cubicBezTo>
                  <a:pt x="215002" y="606185"/>
                  <a:pt x="230091" y="606919"/>
                  <a:pt x="246154" y="607653"/>
                </a:cubicBezTo>
                <a:cubicBezTo>
                  <a:pt x="262217" y="608387"/>
                  <a:pt x="273638" y="608782"/>
                  <a:pt x="280416" y="608838"/>
                </a:cubicBezTo>
                <a:cubicBezTo>
                  <a:pt x="286052" y="608775"/>
                  <a:pt x="290020" y="607568"/>
                  <a:pt x="292322" y="605219"/>
                </a:cubicBezTo>
                <a:cubicBezTo>
                  <a:pt x="294624" y="602869"/>
                  <a:pt x="295735" y="599758"/>
                  <a:pt x="295656" y="595884"/>
                </a:cubicBezTo>
                <a:lnTo>
                  <a:pt x="295656" y="486918"/>
                </a:lnTo>
                <a:cubicBezTo>
                  <a:pt x="271748" y="508238"/>
                  <a:pt x="243554" y="532083"/>
                  <a:pt x="211074" y="558451"/>
                </a:cubicBezTo>
                <a:cubicBezTo>
                  <a:pt x="178594" y="584819"/>
                  <a:pt x="141256" y="613807"/>
                  <a:pt x="99060" y="645414"/>
                </a:cubicBezTo>
                <a:cubicBezTo>
                  <a:pt x="98266" y="650812"/>
                  <a:pt x="96425" y="655638"/>
                  <a:pt x="93536" y="659892"/>
                </a:cubicBezTo>
                <a:cubicBezTo>
                  <a:pt x="90646" y="664147"/>
                  <a:pt x="86900" y="667449"/>
                  <a:pt x="82296" y="669798"/>
                </a:cubicBezTo>
                <a:lnTo>
                  <a:pt x="2286" y="564642"/>
                </a:lnTo>
                <a:cubicBezTo>
                  <a:pt x="29702" y="555419"/>
                  <a:pt x="69548" y="540338"/>
                  <a:pt x="121825" y="519398"/>
                </a:cubicBezTo>
                <a:cubicBezTo>
                  <a:pt x="174101" y="498459"/>
                  <a:pt x="232045" y="474425"/>
                  <a:pt x="295656" y="447294"/>
                </a:cubicBezTo>
                <a:lnTo>
                  <a:pt x="295656" y="300990"/>
                </a:lnTo>
                <a:lnTo>
                  <a:pt x="6096" y="300990"/>
                </a:lnTo>
                <a:lnTo>
                  <a:pt x="0" y="279654"/>
                </a:lnTo>
                <a:lnTo>
                  <a:pt x="439674" y="279654"/>
                </a:lnTo>
                <a:lnTo>
                  <a:pt x="444246" y="190500"/>
                </a:lnTo>
                <a:lnTo>
                  <a:pt x="108966" y="190500"/>
                </a:lnTo>
                <a:lnTo>
                  <a:pt x="102108" y="169164"/>
                </a:lnTo>
                <a:lnTo>
                  <a:pt x="444652" y="169164"/>
                </a:lnTo>
                <a:lnTo>
                  <a:pt x="449970" y="73152"/>
                </a:lnTo>
                <a:lnTo>
                  <a:pt x="85344" y="73152"/>
                </a:lnTo>
                <a:lnTo>
                  <a:pt x="78486" y="51816"/>
                </a:lnTo>
                <a:lnTo>
                  <a:pt x="443484" y="51816"/>
                </a:lnTo>
                <a:lnTo>
                  <a:pt x="486156" y="0"/>
                </a:lnTo>
                <a:close/>
              </a:path>
            </a:pathLst>
          </a:custGeom>
          <a:solidFill>
            <a:srgbClr val="09397E"/>
          </a:solidFill>
          <a:ln>
            <a:noFill/>
          </a:ln>
          <a:extLst>
            <a:ext uri="{91240B29-F687-4F45-9708-019B960494DF}">
              <a14:hiddenLine xmlns:a14="http://schemas.microsoft.com/office/drawing/2010/main" w="9525">
                <a:solidFill>
                  <a:srgbClr val="000000"/>
                </a:solidFill>
                <a:round/>
              </a14:hiddenLine>
            </a:ext>
          </a:extLst>
        </p:spPr>
        <p:txBody>
          <a:bodyPr lIns="121920" tIns="60960" rIns="121920" bIns="60960"/>
          <a:lstStyle/>
          <a:p>
            <a:endParaRPr lang="zh-CN" altLang="en-US"/>
          </a:p>
        </p:txBody>
      </p:sp>
      <p:sp>
        <p:nvSpPr>
          <p:cNvPr id="21" name="矩形: 圆角 5"/>
          <p:cNvSpPr/>
          <p:nvPr/>
        </p:nvSpPr>
        <p:spPr>
          <a:xfrm>
            <a:off x="5249472" y="3437903"/>
            <a:ext cx="5065795" cy="531557"/>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black"/>
              </a:solidFill>
            </a:endParaRPr>
          </a:p>
        </p:txBody>
      </p:sp>
      <p:sp>
        <p:nvSpPr>
          <p:cNvPr id="22" name="文本框 6"/>
          <p:cNvSpPr txBox="1">
            <a:spLocks noChangeArrowheads="1"/>
          </p:cNvSpPr>
          <p:nvPr/>
        </p:nvSpPr>
        <p:spPr bwMode="auto">
          <a:xfrm>
            <a:off x="7022465" y="3519170"/>
            <a:ext cx="343344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zh-CN" altLang="en-US" sz="2000" dirty="0">
                <a:solidFill>
                  <a:srgbClr val="000000"/>
                </a:solidFill>
                <a:latin typeface="微软雅黑" panose="020B0503020204020204" pitchFamily="34" charset="-122"/>
                <a:ea typeface="微软雅黑" panose="020B0503020204020204" pitchFamily="34" charset="-122"/>
              </a:rPr>
              <a:t>时序数据预测问题</a:t>
            </a:r>
          </a:p>
        </p:txBody>
      </p:sp>
      <p:sp>
        <p:nvSpPr>
          <p:cNvPr id="23" name="文本框 7"/>
          <p:cNvSpPr txBox="1">
            <a:spLocks noChangeArrowheads="1"/>
          </p:cNvSpPr>
          <p:nvPr/>
        </p:nvSpPr>
        <p:spPr bwMode="auto">
          <a:xfrm>
            <a:off x="5435217" y="3485520"/>
            <a:ext cx="14906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13130">
              <a:defRPr>
                <a:solidFill>
                  <a:schemeClr val="tx1"/>
                </a:solidFill>
                <a:latin typeface="等线" panose="02010600030101010101" pitchFamily="2" charset="-122"/>
                <a:ea typeface="等线" panose="02010600030101010101" pitchFamily="2" charset="-122"/>
              </a:defRPr>
            </a:lvl1pPr>
            <a:lvl2pPr marL="742950" indent="-285750" defTabSz="913130">
              <a:defRPr>
                <a:solidFill>
                  <a:schemeClr val="tx1"/>
                </a:solidFill>
                <a:latin typeface="等线" panose="02010600030101010101" pitchFamily="2" charset="-122"/>
                <a:ea typeface="等线" panose="02010600030101010101" pitchFamily="2" charset="-122"/>
              </a:defRPr>
            </a:lvl2pPr>
            <a:lvl3pPr marL="1143000" indent="-228600" defTabSz="913130">
              <a:defRPr>
                <a:solidFill>
                  <a:schemeClr val="tx1"/>
                </a:solidFill>
                <a:latin typeface="等线" panose="02010600030101010101" pitchFamily="2" charset="-122"/>
                <a:ea typeface="等线" panose="02010600030101010101" pitchFamily="2" charset="-122"/>
              </a:defRPr>
            </a:lvl3pPr>
            <a:lvl4pPr marL="1600200" indent="-228600" defTabSz="913130">
              <a:defRPr>
                <a:solidFill>
                  <a:schemeClr val="tx1"/>
                </a:solidFill>
                <a:latin typeface="等线" panose="02010600030101010101" pitchFamily="2" charset="-122"/>
                <a:ea typeface="等线" panose="02010600030101010101" pitchFamily="2" charset="-122"/>
              </a:defRPr>
            </a:lvl4pPr>
            <a:lvl5pPr marL="2057400" indent="-228600" defTabSz="913130">
              <a:defRPr>
                <a:solidFill>
                  <a:schemeClr val="tx1"/>
                </a:solidFill>
                <a:latin typeface="等线" panose="02010600030101010101" pitchFamily="2" charset="-122"/>
                <a:ea typeface="等线" panose="02010600030101010101" pitchFamily="2" charset="-122"/>
              </a:defRPr>
            </a:lvl5pPr>
            <a:lvl6pPr marL="25146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defTabSz="91313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zh-CN" altLang="en-US" sz="2000" b="1" dirty="0">
                <a:solidFill>
                  <a:srgbClr val="09397E"/>
                </a:solidFill>
                <a:latin typeface="微软雅黑" panose="020B0503020204020204" pitchFamily="34" charset="-122"/>
                <a:ea typeface="微软雅黑" panose="020B0503020204020204" pitchFamily="34" charset="-122"/>
              </a:rPr>
              <a:t>第三部分</a:t>
            </a:r>
          </a:p>
        </p:txBody>
      </p:sp>
      <p:cxnSp>
        <p:nvCxnSpPr>
          <p:cNvPr id="24" name="直接连接符 9"/>
          <p:cNvCxnSpPr/>
          <p:nvPr/>
        </p:nvCxnSpPr>
        <p:spPr>
          <a:xfrm>
            <a:off x="6902053" y="3518861"/>
            <a:ext cx="0" cy="393700"/>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a:t>
            </a:r>
            <a:r>
              <a:rPr lang="en-US" altLang="zh-CN" sz="2000" b="1" dirty="0">
                <a:solidFill>
                  <a:srgbClr val="09397E"/>
                </a:solidFill>
                <a:latin typeface="微软雅黑" panose="020B0503020204020204" pitchFamily="34" charset="-122"/>
                <a:ea typeface="微软雅黑" panose="020B0503020204020204" pitchFamily="34" charset="-122"/>
              </a:rPr>
              <a:t>[7]</a:t>
            </a:r>
            <a:r>
              <a:rPr lang="zh-CN" altLang="en-US" sz="2000" b="1" dirty="0">
                <a:solidFill>
                  <a:srgbClr val="09397E"/>
                </a:solidFill>
                <a:latin typeface="微软雅黑" panose="020B0503020204020204" pitchFamily="34" charset="-122"/>
                <a:ea typeface="微软雅黑" panose="020B0503020204020204" pitchFamily="34" charset="-122"/>
              </a:rPr>
              <a:t>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5DA62A01-A545-F745-BDE9-69C1C2A11BFA}"/>
              </a:ext>
            </a:extLst>
          </p:cNvPr>
          <p:cNvSpPr txBox="1"/>
          <p:nvPr/>
        </p:nvSpPr>
        <p:spPr>
          <a:xfrm>
            <a:off x="397565" y="1393405"/>
            <a:ext cx="3995531" cy="646331"/>
          </a:xfrm>
          <a:prstGeom prst="rect">
            <a:avLst/>
          </a:prstGeom>
          <a:noFill/>
        </p:spPr>
        <p:txBody>
          <a:bodyPr wrap="square" rtlCol="0">
            <a:spAutoFit/>
          </a:bodyPr>
          <a:lstStyle/>
          <a:p>
            <a:r>
              <a:rPr kumimoji="1" lang="zh-CN" altLang="en-US" dirty="0"/>
              <a:t>根据前面介绍的</a:t>
            </a:r>
            <a:r>
              <a:rPr kumimoji="1" lang="en-US" altLang="zh-CN" dirty="0"/>
              <a:t>VAE</a:t>
            </a:r>
            <a:r>
              <a:rPr kumimoji="1" lang="zh-CN" altLang="en-US" dirty="0"/>
              <a:t>，来看当前异常检测前沿技术的模型构建。</a:t>
            </a:r>
          </a:p>
        </p:txBody>
      </p:sp>
      <p:sp>
        <p:nvSpPr>
          <p:cNvPr id="4" name="文本框 3">
            <a:extLst>
              <a:ext uri="{FF2B5EF4-FFF2-40B4-BE49-F238E27FC236}">
                <a16:creationId xmlns:a16="http://schemas.microsoft.com/office/drawing/2014/main" id="{F54F76F9-1972-9745-B53D-490A94A3305E}"/>
              </a:ext>
            </a:extLst>
          </p:cNvPr>
          <p:cNvSpPr txBox="1"/>
          <p:nvPr/>
        </p:nvSpPr>
        <p:spPr>
          <a:xfrm>
            <a:off x="516835" y="2039736"/>
            <a:ext cx="3180522" cy="369332"/>
          </a:xfrm>
          <a:prstGeom prst="rect">
            <a:avLst/>
          </a:prstGeom>
          <a:noFill/>
        </p:spPr>
        <p:txBody>
          <a:bodyPr wrap="square" rtlCol="0">
            <a:spAutoFit/>
          </a:bodyPr>
          <a:lstStyle/>
          <a:p>
            <a:r>
              <a:rPr kumimoji="1" lang="zh-CN" altLang="en-US" dirty="0"/>
              <a:t>输入数据：</a:t>
            </a:r>
          </a:p>
        </p:txBody>
      </p:sp>
      <p:pic>
        <p:nvPicPr>
          <p:cNvPr id="6" name="图片 5">
            <a:extLst>
              <a:ext uri="{FF2B5EF4-FFF2-40B4-BE49-F238E27FC236}">
                <a16:creationId xmlns:a16="http://schemas.microsoft.com/office/drawing/2014/main" id="{AE8CC8D3-053D-C042-AA31-6E51AF52AE89}"/>
              </a:ext>
            </a:extLst>
          </p:cNvPr>
          <p:cNvPicPr>
            <a:picLocks noChangeAspect="1"/>
          </p:cNvPicPr>
          <p:nvPr/>
        </p:nvPicPr>
        <p:blipFill>
          <a:blip r:embed="rId4"/>
          <a:stretch>
            <a:fillRect/>
          </a:stretch>
        </p:blipFill>
        <p:spPr>
          <a:xfrm>
            <a:off x="397565" y="2510777"/>
            <a:ext cx="4820478" cy="350580"/>
          </a:xfrm>
          <a:prstGeom prst="rect">
            <a:avLst/>
          </a:prstGeom>
        </p:spPr>
      </p:pic>
      <p:sp>
        <p:nvSpPr>
          <p:cNvPr id="7" name="文本框 6">
            <a:extLst>
              <a:ext uri="{FF2B5EF4-FFF2-40B4-BE49-F238E27FC236}">
                <a16:creationId xmlns:a16="http://schemas.microsoft.com/office/drawing/2014/main" id="{D8A30B02-ADF6-9242-B423-48F6F797BD8D}"/>
              </a:ext>
            </a:extLst>
          </p:cNvPr>
          <p:cNvSpPr txBox="1"/>
          <p:nvPr/>
        </p:nvSpPr>
        <p:spPr>
          <a:xfrm>
            <a:off x="516835" y="3061252"/>
            <a:ext cx="3766930" cy="646331"/>
          </a:xfrm>
          <a:prstGeom prst="rect">
            <a:avLst/>
          </a:prstGeom>
          <a:noFill/>
        </p:spPr>
        <p:txBody>
          <a:bodyPr wrap="square" rtlCol="0">
            <a:spAutoFit/>
          </a:bodyPr>
          <a:lstStyle/>
          <a:p>
            <a:r>
              <a:rPr kumimoji="1" lang="zh-CN" altLang="en-US" dirty="0"/>
              <a:t>其中，</a:t>
            </a:r>
            <a:r>
              <a:rPr kumimoji="1" lang="en-US" altLang="zh-CN" dirty="0"/>
              <a:t>M</a:t>
            </a:r>
            <a:r>
              <a:rPr kumimoji="1" lang="zh-CN" altLang="en-US" dirty="0"/>
              <a:t>代表向量维度，</a:t>
            </a:r>
            <a:r>
              <a:rPr kumimoji="1" lang="en-US" altLang="zh-CN" dirty="0"/>
              <a:t>N</a:t>
            </a:r>
            <a:r>
              <a:rPr kumimoji="1" lang="zh-CN" altLang="en-US" dirty="0"/>
              <a:t>代表向量</a:t>
            </a:r>
            <a:r>
              <a:rPr kumimoji="1" lang="en-US" altLang="zh-CN" dirty="0"/>
              <a:t>x</a:t>
            </a:r>
            <a:r>
              <a:rPr kumimoji="1" lang="zh-CN" altLang="en-US" dirty="0"/>
              <a:t>的长度。</a:t>
            </a:r>
          </a:p>
        </p:txBody>
      </p:sp>
      <p:pic>
        <p:nvPicPr>
          <p:cNvPr id="9" name="图片 8" descr="图示, 示意图&#10;&#10;描述已自动生成">
            <a:extLst>
              <a:ext uri="{FF2B5EF4-FFF2-40B4-BE49-F238E27FC236}">
                <a16:creationId xmlns:a16="http://schemas.microsoft.com/office/drawing/2014/main" id="{49636937-3DFA-0143-AEC4-8BA1462962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8539" y="-44583"/>
            <a:ext cx="5130875" cy="6858000"/>
          </a:xfrm>
          <a:prstGeom prst="rect">
            <a:avLst/>
          </a:prstGeom>
        </p:spPr>
      </p:pic>
      <p:cxnSp>
        <p:nvCxnSpPr>
          <p:cNvPr id="11" name="直线箭头连接符 10">
            <a:extLst>
              <a:ext uri="{FF2B5EF4-FFF2-40B4-BE49-F238E27FC236}">
                <a16:creationId xmlns:a16="http://schemas.microsoft.com/office/drawing/2014/main" id="{1F4B2432-1D33-7744-BCB3-764B3D52DB33}"/>
              </a:ext>
            </a:extLst>
          </p:cNvPr>
          <p:cNvCxnSpPr/>
          <p:nvPr/>
        </p:nvCxnSpPr>
        <p:spPr>
          <a:xfrm>
            <a:off x="6378539" y="4055165"/>
            <a:ext cx="658365" cy="28823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79A5820D-A88A-7345-9D07-EC0C75C750DB}"/>
              </a:ext>
            </a:extLst>
          </p:cNvPr>
          <p:cNvSpPr txBox="1"/>
          <p:nvPr/>
        </p:nvSpPr>
        <p:spPr>
          <a:xfrm>
            <a:off x="5615608" y="3707584"/>
            <a:ext cx="1133061" cy="369332"/>
          </a:xfrm>
          <a:prstGeom prst="rect">
            <a:avLst/>
          </a:prstGeom>
          <a:noFill/>
        </p:spPr>
        <p:txBody>
          <a:bodyPr wrap="square" rtlCol="0">
            <a:spAutoFit/>
          </a:bodyPr>
          <a:lstStyle/>
          <a:p>
            <a:r>
              <a:rPr kumimoji="1" lang="zh-CN" altLang="en-US" dirty="0"/>
              <a:t>全连接层</a:t>
            </a:r>
          </a:p>
        </p:txBody>
      </p:sp>
      <p:pic>
        <p:nvPicPr>
          <p:cNvPr id="14" name="图片 13">
            <a:extLst>
              <a:ext uri="{FF2B5EF4-FFF2-40B4-BE49-F238E27FC236}">
                <a16:creationId xmlns:a16="http://schemas.microsoft.com/office/drawing/2014/main" id="{99626834-D041-D04C-B83B-F27BBAF57C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7565" y="4380092"/>
            <a:ext cx="4820478" cy="874412"/>
          </a:xfrm>
          <a:prstGeom prst="rect">
            <a:avLst/>
          </a:prstGeom>
        </p:spPr>
      </p:pic>
      <p:sp>
        <p:nvSpPr>
          <p:cNvPr id="15" name="文本框 14">
            <a:extLst>
              <a:ext uri="{FF2B5EF4-FFF2-40B4-BE49-F238E27FC236}">
                <a16:creationId xmlns:a16="http://schemas.microsoft.com/office/drawing/2014/main" id="{132ABB21-8239-FB40-9D4D-12E71752EF7A}"/>
              </a:ext>
            </a:extLst>
          </p:cNvPr>
          <p:cNvSpPr txBox="1"/>
          <p:nvPr/>
        </p:nvSpPr>
        <p:spPr>
          <a:xfrm>
            <a:off x="537252" y="3859171"/>
            <a:ext cx="3299792" cy="369332"/>
          </a:xfrm>
          <a:prstGeom prst="rect">
            <a:avLst/>
          </a:prstGeom>
          <a:noFill/>
        </p:spPr>
        <p:txBody>
          <a:bodyPr wrap="square" rtlCol="0">
            <a:spAutoFit/>
          </a:bodyPr>
          <a:lstStyle/>
          <a:p>
            <a:r>
              <a:rPr kumimoji="1" lang="zh-CN" altLang="en-US" dirty="0"/>
              <a:t>更新目标</a:t>
            </a:r>
          </a:p>
        </p:txBody>
      </p:sp>
      <p:sp>
        <p:nvSpPr>
          <p:cNvPr id="16" name="文本框 15">
            <a:extLst>
              <a:ext uri="{FF2B5EF4-FFF2-40B4-BE49-F238E27FC236}">
                <a16:creationId xmlns:a16="http://schemas.microsoft.com/office/drawing/2014/main" id="{C03E19EC-65A4-234D-8E34-5E62A01D07F9}"/>
              </a:ext>
            </a:extLst>
          </p:cNvPr>
          <p:cNvSpPr txBox="1"/>
          <p:nvPr/>
        </p:nvSpPr>
        <p:spPr>
          <a:xfrm>
            <a:off x="397565" y="5506278"/>
            <a:ext cx="2850460" cy="369332"/>
          </a:xfrm>
          <a:prstGeom prst="rect">
            <a:avLst/>
          </a:prstGeom>
          <a:noFill/>
        </p:spPr>
        <p:txBody>
          <a:bodyPr wrap="square" rtlCol="0">
            <a:spAutoFit/>
          </a:bodyPr>
          <a:lstStyle/>
          <a:p>
            <a:r>
              <a:rPr kumimoji="1" lang="zh-CN" altLang="en-US" dirty="0"/>
              <a:t>结果预测：</a:t>
            </a:r>
          </a:p>
        </p:txBody>
      </p:sp>
      <p:pic>
        <p:nvPicPr>
          <p:cNvPr id="17" name="图片 16">
            <a:extLst>
              <a:ext uri="{FF2B5EF4-FFF2-40B4-BE49-F238E27FC236}">
                <a16:creationId xmlns:a16="http://schemas.microsoft.com/office/drawing/2014/main" id="{2C7851F2-B447-0A44-80FC-04ED9B401E6D}"/>
              </a:ext>
            </a:extLst>
          </p:cNvPr>
          <p:cNvPicPr>
            <a:picLocks noChangeAspect="1"/>
          </p:cNvPicPr>
          <p:nvPr/>
        </p:nvPicPr>
        <p:blipFill>
          <a:blip r:embed="rId7"/>
          <a:stretch>
            <a:fillRect/>
          </a:stretch>
        </p:blipFill>
        <p:spPr>
          <a:xfrm>
            <a:off x="852004" y="5871749"/>
            <a:ext cx="3911600" cy="939800"/>
          </a:xfrm>
          <a:prstGeom prst="rect">
            <a:avLst/>
          </a:prstGeom>
        </p:spPr>
      </p:pic>
    </p:spTree>
    <p:extLst>
      <p:ext uri="{BB962C8B-B14F-4D97-AF65-F5344CB8AC3E}">
        <p14:creationId xmlns:p14="http://schemas.microsoft.com/office/powerpoint/2010/main" val="27079504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a:t>
            </a:r>
            <a:r>
              <a:rPr lang="en-US" altLang="zh-CN" sz="2000" b="1" dirty="0">
                <a:solidFill>
                  <a:srgbClr val="09397E"/>
                </a:solidFill>
                <a:latin typeface="微软雅黑" panose="020B0503020204020204" pitchFamily="34" charset="-122"/>
                <a:ea typeface="微软雅黑" panose="020B0503020204020204" pitchFamily="34" charset="-122"/>
              </a:rPr>
              <a:t>[8]</a:t>
            </a:r>
            <a:r>
              <a:rPr lang="zh-CN" altLang="en-US" sz="2000" b="1" dirty="0">
                <a:solidFill>
                  <a:srgbClr val="09397E"/>
                </a:solidFill>
                <a:latin typeface="微软雅黑" panose="020B0503020204020204" pitchFamily="34" charset="-122"/>
                <a:ea typeface="微软雅黑" panose="020B0503020204020204" pitchFamily="34" charset="-122"/>
              </a:rPr>
              <a:t>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2097ECF3-C146-F045-9488-337F90FDDBC8}"/>
              </a:ext>
            </a:extLst>
          </p:cNvPr>
          <p:cNvSpPr txBox="1"/>
          <p:nvPr/>
        </p:nvSpPr>
        <p:spPr>
          <a:xfrm>
            <a:off x="407504" y="1351722"/>
            <a:ext cx="4581939" cy="307777"/>
          </a:xfrm>
          <a:prstGeom prst="rect">
            <a:avLst/>
          </a:prstGeom>
          <a:noFill/>
        </p:spPr>
        <p:txBody>
          <a:bodyPr wrap="square" rtlCol="0">
            <a:spAutoFit/>
          </a:bodyPr>
          <a:lstStyle/>
          <a:p>
            <a:r>
              <a:rPr kumimoji="1" lang="zh-CN" altLang="en-US" sz="1400" dirty="0"/>
              <a:t>下面一个例子是集成循环自动编码器的异常预测方法。</a:t>
            </a:r>
          </a:p>
        </p:txBody>
      </p:sp>
      <p:pic>
        <p:nvPicPr>
          <p:cNvPr id="4" name="图片 3">
            <a:extLst>
              <a:ext uri="{FF2B5EF4-FFF2-40B4-BE49-F238E27FC236}">
                <a16:creationId xmlns:a16="http://schemas.microsoft.com/office/drawing/2014/main" id="{6AD7832F-43BC-BD4F-BDAA-B1D4F336EAE1}"/>
              </a:ext>
            </a:extLst>
          </p:cNvPr>
          <p:cNvPicPr>
            <a:picLocks noChangeAspect="1"/>
          </p:cNvPicPr>
          <p:nvPr/>
        </p:nvPicPr>
        <p:blipFill>
          <a:blip r:embed="rId4"/>
          <a:stretch>
            <a:fillRect/>
          </a:stretch>
        </p:blipFill>
        <p:spPr>
          <a:xfrm>
            <a:off x="301635" y="1758475"/>
            <a:ext cx="5886664" cy="475690"/>
          </a:xfrm>
          <a:prstGeom prst="rect">
            <a:avLst/>
          </a:prstGeom>
        </p:spPr>
      </p:pic>
      <p:sp>
        <p:nvSpPr>
          <p:cNvPr id="6" name="文本框 5">
            <a:extLst>
              <a:ext uri="{FF2B5EF4-FFF2-40B4-BE49-F238E27FC236}">
                <a16:creationId xmlns:a16="http://schemas.microsoft.com/office/drawing/2014/main" id="{7BD196BD-7861-3C49-AE11-C07C8440063A}"/>
              </a:ext>
            </a:extLst>
          </p:cNvPr>
          <p:cNvSpPr txBox="1"/>
          <p:nvPr/>
        </p:nvSpPr>
        <p:spPr>
          <a:xfrm>
            <a:off x="407504" y="2335696"/>
            <a:ext cx="4244009" cy="1200329"/>
          </a:xfrm>
          <a:prstGeom prst="rect">
            <a:avLst/>
          </a:prstGeom>
          <a:noFill/>
        </p:spPr>
        <p:txBody>
          <a:bodyPr wrap="square" rtlCol="0">
            <a:spAutoFit/>
          </a:bodyPr>
          <a:lstStyle/>
          <a:p>
            <a:r>
              <a:rPr kumimoji="1" lang="zh-CN" altLang="en-US" dirty="0"/>
              <a:t>模型的构建：</a:t>
            </a:r>
            <a:endParaRPr kumimoji="1" lang="en-US" altLang="zh-CN" dirty="0"/>
          </a:p>
          <a:p>
            <a:r>
              <a:rPr kumimoji="1" lang="zh-CN" altLang="en-US" dirty="0"/>
              <a:t>对每一个</a:t>
            </a:r>
            <a:r>
              <a:rPr kumimoji="1" lang="en-US" altLang="zh-CN" dirty="0"/>
              <a:t>RNNs</a:t>
            </a:r>
            <a:r>
              <a:rPr kumimoji="1" lang="zh-CN" altLang="en-US" dirty="0"/>
              <a:t>单元，不仅考虑当前的隐藏层变量，还要额外考虑过去的隐藏层信息。</a:t>
            </a:r>
            <a:endParaRPr kumimoji="1" lang="en-US" altLang="zh-CN" dirty="0"/>
          </a:p>
        </p:txBody>
      </p:sp>
      <p:pic>
        <p:nvPicPr>
          <p:cNvPr id="8" name="图片 7" descr="图表, 箱线图&#10;&#10;描述已自动生成">
            <a:extLst>
              <a:ext uri="{FF2B5EF4-FFF2-40B4-BE49-F238E27FC236}">
                <a16:creationId xmlns:a16="http://schemas.microsoft.com/office/drawing/2014/main" id="{DD882B3C-1761-584E-A417-C8A458C40C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8341" y="1176707"/>
            <a:ext cx="5370442" cy="2035727"/>
          </a:xfrm>
          <a:prstGeom prst="rect">
            <a:avLst/>
          </a:prstGeom>
        </p:spPr>
      </p:pic>
      <p:pic>
        <p:nvPicPr>
          <p:cNvPr id="11" name="图片 10">
            <a:extLst>
              <a:ext uri="{FF2B5EF4-FFF2-40B4-BE49-F238E27FC236}">
                <a16:creationId xmlns:a16="http://schemas.microsoft.com/office/drawing/2014/main" id="{3CB2DE6A-8C55-D947-A4AD-DCD4BE7F1116}"/>
              </a:ext>
            </a:extLst>
          </p:cNvPr>
          <p:cNvPicPr>
            <a:picLocks noChangeAspect="1"/>
          </p:cNvPicPr>
          <p:nvPr/>
        </p:nvPicPr>
        <p:blipFill>
          <a:blip r:embed="rId6"/>
          <a:stretch>
            <a:fillRect/>
          </a:stretch>
        </p:blipFill>
        <p:spPr>
          <a:xfrm>
            <a:off x="0" y="3606596"/>
            <a:ext cx="7862969" cy="1472103"/>
          </a:xfrm>
          <a:prstGeom prst="rect">
            <a:avLst/>
          </a:prstGeom>
        </p:spPr>
      </p:pic>
      <p:pic>
        <p:nvPicPr>
          <p:cNvPr id="10" name="图片 9" descr="图示&#10;&#10;描述已自动生成">
            <a:extLst>
              <a:ext uri="{FF2B5EF4-FFF2-40B4-BE49-F238E27FC236}">
                <a16:creationId xmlns:a16="http://schemas.microsoft.com/office/drawing/2014/main" id="{D53F11F5-71AA-F14E-8CF6-00AD0422AC0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83568" y="4158377"/>
            <a:ext cx="5092476" cy="2628968"/>
          </a:xfrm>
          <a:prstGeom prst="rect">
            <a:avLst/>
          </a:prstGeom>
        </p:spPr>
      </p:pic>
    </p:spTree>
    <p:extLst>
      <p:ext uri="{BB962C8B-B14F-4D97-AF65-F5344CB8AC3E}">
        <p14:creationId xmlns:p14="http://schemas.microsoft.com/office/powerpoint/2010/main" val="2145480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1234CB0A-819C-434E-AFC3-3AA572D2083A}"/>
              </a:ext>
            </a:extLst>
          </p:cNvPr>
          <p:cNvSpPr txBox="1"/>
          <p:nvPr/>
        </p:nvSpPr>
        <p:spPr>
          <a:xfrm>
            <a:off x="467139" y="1133061"/>
            <a:ext cx="4104861" cy="369332"/>
          </a:xfrm>
          <a:prstGeom prst="rect">
            <a:avLst/>
          </a:prstGeom>
          <a:noFill/>
        </p:spPr>
        <p:txBody>
          <a:bodyPr wrap="square" rtlCol="0">
            <a:spAutoFit/>
          </a:bodyPr>
          <a:lstStyle/>
          <a:p>
            <a:r>
              <a:rPr kumimoji="1" lang="zh-CN" altLang="en-US" dirty="0"/>
              <a:t>独立模型：</a:t>
            </a:r>
          </a:p>
        </p:txBody>
      </p:sp>
      <p:pic>
        <p:nvPicPr>
          <p:cNvPr id="4" name="图片 3" descr="图表, 图示&#10;&#10;描述已自动生成">
            <a:extLst>
              <a:ext uri="{FF2B5EF4-FFF2-40B4-BE49-F238E27FC236}">
                <a16:creationId xmlns:a16="http://schemas.microsoft.com/office/drawing/2014/main" id="{42499D34-09AB-A34F-BCF2-0F4DECFF99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139" y="1670249"/>
            <a:ext cx="4561952" cy="4512365"/>
          </a:xfrm>
          <a:prstGeom prst="rect">
            <a:avLst/>
          </a:prstGeom>
        </p:spPr>
      </p:pic>
      <p:pic>
        <p:nvPicPr>
          <p:cNvPr id="7" name="图片 6" descr="图示&#10;&#10;描述已自动生成">
            <a:extLst>
              <a:ext uri="{FF2B5EF4-FFF2-40B4-BE49-F238E27FC236}">
                <a16:creationId xmlns:a16="http://schemas.microsoft.com/office/drawing/2014/main" id="{0AADD7AA-10F3-2F45-8C6D-412B19D95F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89099" y="1670249"/>
            <a:ext cx="5274367" cy="3905447"/>
          </a:xfrm>
          <a:prstGeom prst="rect">
            <a:avLst/>
          </a:prstGeom>
        </p:spPr>
      </p:pic>
      <p:sp>
        <p:nvSpPr>
          <p:cNvPr id="8" name="文本框 7">
            <a:extLst>
              <a:ext uri="{FF2B5EF4-FFF2-40B4-BE49-F238E27FC236}">
                <a16:creationId xmlns:a16="http://schemas.microsoft.com/office/drawing/2014/main" id="{1EA26B97-4246-C74C-A3BE-1E790F49A1CF}"/>
              </a:ext>
            </a:extLst>
          </p:cNvPr>
          <p:cNvSpPr txBox="1"/>
          <p:nvPr/>
        </p:nvSpPr>
        <p:spPr>
          <a:xfrm>
            <a:off x="6096000" y="1133061"/>
            <a:ext cx="3296478" cy="369332"/>
          </a:xfrm>
          <a:prstGeom prst="rect">
            <a:avLst/>
          </a:prstGeom>
          <a:noFill/>
        </p:spPr>
        <p:txBody>
          <a:bodyPr wrap="square" rtlCol="0">
            <a:spAutoFit/>
          </a:bodyPr>
          <a:lstStyle/>
          <a:p>
            <a:r>
              <a:rPr kumimoji="1" lang="zh-CN" altLang="en-US" dirty="0"/>
              <a:t>共享模型：</a:t>
            </a:r>
          </a:p>
        </p:txBody>
      </p:sp>
      <p:pic>
        <p:nvPicPr>
          <p:cNvPr id="9" name="图片 8">
            <a:extLst>
              <a:ext uri="{FF2B5EF4-FFF2-40B4-BE49-F238E27FC236}">
                <a16:creationId xmlns:a16="http://schemas.microsoft.com/office/drawing/2014/main" id="{CBFD6DA4-2544-204F-85A5-B5303E070E78}"/>
              </a:ext>
            </a:extLst>
          </p:cNvPr>
          <p:cNvPicPr>
            <a:picLocks noChangeAspect="1"/>
          </p:cNvPicPr>
          <p:nvPr/>
        </p:nvPicPr>
        <p:blipFill>
          <a:blip r:embed="rId6"/>
          <a:stretch>
            <a:fillRect/>
          </a:stretch>
        </p:blipFill>
        <p:spPr>
          <a:xfrm>
            <a:off x="301635" y="3029857"/>
            <a:ext cx="6523468" cy="3828143"/>
          </a:xfrm>
          <a:prstGeom prst="rect">
            <a:avLst/>
          </a:prstGeom>
        </p:spPr>
      </p:pic>
    </p:spTree>
    <p:extLst>
      <p:ext uri="{BB962C8B-B14F-4D97-AF65-F5344CB8AC3E}">
        <p14:creationId xmlns:p14="http://schemas.microsoft.com/office/powerpoint/2010/main" val="1236478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3200" b="1" dirty="0">
                <a:solidFill>
                  <a:srgbClr val="09397E"/>
                </a:solidFill>
                <a:latin typeface="微软雅黑" panose="020B0503020204020204" pitchFamily="34" charset="-122"/>
                <a:ea typeface="微软雅黑" panose="020B0503020204020204" pitchFamily="34" charset="-122"/>
              </a:rPr>
              <a:t>2</a:t>
            </a:r>
            <a:r>
              <a:rPr lang="zh-CN" altLang="en-US" sz="32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3200" b="1" dirty="0">
                <a:solidFill>
                  <a:srgbClr val="09397E"/>
                </a:solidFill>
                <a:latin typeface="微软雅黑" panose="020B0503020204020204" pitchFamily="34" charset="-122"/>
                <a:ea typeface="微软雅黑" panose="020B0503020204020204" pitchFamily="34" charset="-122"/>
              </a:rPr>
              <a:t>-</a:t>
            </a:r>
            <a:r>
              <a:rPr lang="zh-CN" altLang="en-US" sz="3200" b="1" dirty="0">
                <a:solidFill>
                  <a:srgbClr val="09397E"/>
                </a:solidFill>
                <a:latin typeface="微软雅黑" panose="020B0503020204020204" pitchFamily="34" charset="-122"/>
                <a:ea typeface="微软雅黑" panose="020B0503020204020204" pitchFamily="34" charset="-122"/>
              </a:rPr>
              <a:t>参考文献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A9615C18-55FB-2A42-985A-6DC8E064FA99}"/>
              </a:ext>
            </a:extLst>
          </p:cNvPr>
          <p:cNvSpPr txBox="1"/>
          <p:nvPr/>
        </p:nvSpPr>
        <p:spPr>
          <a:xfrm>
            <a:off x="1202635" y="1878496"/>
            <a:ext cx="9959008" cy="4524315"/>
          </a:xfrm>
          <a:prstGeom prst="rect">
            <a:avLst/>
          </a:prstGeom>
          <a:noFill/>
        </p:spPr>
        <p:txBody>
          <a:bodyPr wrap="square" rtlCol="0">
            <a:spAutoFit/>
          </a:bodyPr>
          <a:lstStyle/>
          <a:p>
            <a:pPr marL="342900" indent="-342900">
              <a:buFont typeface="+mj-lt"/>
              <a:buAutoNum type="arabicPeriod"/>
            </a:pPr>
            <a:r>
              <a:rPr lang="en" altLang="zh-CN" dirty="0" err="1"/>
              <a:t>Chalapathy</a:t>
            </a:r>
            <a:r>
              <a:rPr lang="en" altLang="zh-CN" dirty="0"/>
              <a:t> R, Chawla S. Deep learning for anomaly detection: A survey[J]. </a:t>
            </a:r>
            <a:r>
              <a:rPr lang="en" altLang="zh-CN" dirty="0" err="1"/>
              <a:t>arXiv</a:t>
            </a:r>
            <a:r>
              <a:rPr lang="en" altLang="zh-CN" dirty="0"/>
              <a:t> preprint arXiv:1901.03407, 2019.</a:t>
            </a:r>
          </a:p>
          <a:p>
            <a:pPr marL="342900" indent="-342900">
              <a:buFont typeface="+mj-lt"/>
              <a:buAutoNum type="arabicPeriod"/>
            </a:pPr>
            <a:r>
              <a:rPr lang="en" altLang="zh-CN" dirty="0">
                <a:hlinkClick r:id="rId4"/>
              </a:rPr>
              <a:t>https://www.experfy.com/blog/time-series-classification-with-deep-learning/</a:t>
            </a:r>
            <a:r>
              <a:rPr lang="zh-CN" altLang="en-US" dirty="0"/>
              <a:t> 时序数据分类</a:t>
            </a:r>
            <a:endParaRPr lang="en" altLang="zh-CN" dirty="0"/>
          </a:p>
          <a:p>
            <a:pPr marL="342900" indent="-342900">
              <a:buFont typeface="+mj-lt"/>
              <a:buAutoNum type="arabicPeriod"/>
            </a:pPr>
            <a:r>
              <a:rPr lang="en" altLang="zh-CN" dirty="0">
                <a:hlinkClick r:id="rId5"/>
              </a:rPr>
              <a:t>https://germain-forestier.info/publis/aaltd2018invitedtalk.pdf</a:t>
            </a:r>
            <a:r>
              <a:rPr lang="zh-CN" altLang="en-US" dirty="0"/>
              <a:t> 面向时序数据分类的深度学习</a:t>
            </a:r>
            <a:endParaRPr lang="en" altLang="zh-CN" dirty="0"/>
          </a:p>
          <a:p>
            <a:pPr marL="342900" indent="-342900">
              <a:buFont typeface="+mj-lt"/>
              <a:buAutoNum type="arabicPeriod"/>
            </a:pPr>
            <a:r>
              <a:rPr lang="en" altLang="zh-CN" dirty="0">
                <a:hlinkClick r:id="rId6"/>
              </a:rPr>
              <a:t>https://zhuanlan.zhihu.com/p/80377698</a:t>
            </a:r>
            <a:r>
              <a:rPr lang="zh-CN" altLang="en-US" dirty="0"/>
              <a:t> 自动编码器</a:t>
            </a:r>
            <a:endParaRPr lang="en" altLang="zh-CN" dirty="0"/>
          </a:p>
          <a:p>
            <a:pPr marL="342900" indent="-342900">
              <a:buFont typeface="+mj-lt"/>
              <a:buAutoNum type="arabicPeriod"/>
            </a:pPr>
            <a:r>
              <a:rPr lang="en" altLang="zh-CN" dirty="0" err="1"/>
              <a:t>Kingma</a:t>
            </a:r>
            <a:r>
              <a:rPr lang="en" altLang="zh-CN" dirty="0"/>
              <a:t> D P, Welling M. Auto-encoding variational </a:t>
            </a:r>
            <a:r>
              <a:rPr lang="en" altLang="zh-CN" dirty="0" err="1"/>
              <a:t>bayes</a:t>
            </a:r>
            <a:r>
              <a:rPr lang="en" altLang="zh-CN" dirty="0"/>
              <a:t>[J]. </a:t>
            </a:r>
            <a:r>
              <a:rPr lang="en" altLang="zh-CN" dirty="0" err="1"/>
              <a:t>arXiv</a:t>
            </a:r>
            <a:r>
              <a:rPr lang="en" altLang="zh-CN" dirty="0"/>
              <a:t> preprint arXiv:1312.6114, 2013.</a:t>
            </a:r>
          </a:p>
          <a:p>
            <a:pPr marL="342900" indent="-342900">
              <a:buFont typeface="+mj-lt"/>
              <a:buAutoNum type="arabicPeriod"/>
            </a:pPr>
            <a:r>
              <a:rPr lang="en" altLang="zh-CN" dirty="0">
                <a:hlinkClick r:id="rId7"/>
              </a:rPr>
              <a:t>https://zhuanlan.zhihu.com/p/144649293</a:t>
            </a:r>
            <a:r>
              <a:rPr lang="zh-CN" altLang="en-US" dirty="0"/>
              <a:t> 变分自动编码器</a:t>
            </a:r>
            <a:endParaRPr lang="en-US" altLang="zh-CN" dirty="0"/>
          </a:p>
          <a:p>
            <a:pPr marL="342900" indent="-342900">
              <a:buFont typeface="+mj-lt"/>
              <a:buAutoNum type="arabicPeriod"/>
            </a:pPr>
            <a:r>
              <a:rPr lang="en" altLang="zh-CN" dirty="0" err="1"/>
              <a:t>Su</a:t>
            </a:r>
            <a:r>
              <a:rPr lang="en" altLang="zh-CN" dirty="0"/>
              <a:t> Y, Zhao Y, </a:t>
            </a:r>
            <a:r>
              <a:rPr lang="en" altLang="zh-CN" dirty="0" err="1"/>
              <a:t>Niu</a:t>
            </a:r>
            <a:r>
              <a:rPr lang="en" altLang="zh-CN" dirty="0"/>
              <a:t> C, et al. Robust anomaly detection for multivariate time series through stochastic recurrent neural network[C]//Proceedings of the 25th ACM SIGKDD International Conference on Knowledge Discovery &amp; Data Mining. 2019: 2828-2837.</a:t>
            </a:r>
          </a:p>
          <a:p>
            <a:pPr marL="342900" indent="-342900">
              <a:buFont typeface="+mj-lt"/>
              <a:buAutoNum type="arabicPeriod"/>
            </a:pPr>
            <a:r>
              <a:rPr lang="en" altLang="zh-CN" dirty="0" err="1"/>
              <a:t>Kieu</a:t>
            </a:r>
            <a:r>
              <a:rPr lang="en" altLang="zh-CN" dirty="0"/>
              <a:t> T, Yang B, Guo C, et al. Outlier Detection for Time Series with Recurrent Autoencoder Ensembles[C]//IJCAI. 2019: 2725-2732.</a:t>
            </a:r>
          </a:p>
          <a:p>
            <a:pPr marL="342900" indent="-342900">
              <a:buFont typeface="+mj-lt"/>
              <a:buAutoNum type="arabicPeriod"/>
            </a:pPr>
            <a:r>
              <a:rPr lang="en" altLang="zh-CN" dirty="0">
                <a:hlinkClick r:id="rId8"/>
              </a:rPr>
              <a:t>https://www.zhihu.com/question/41765860/answer/331070683</a:t>
            </a:r>
            <a:r>
              <a:rPr lang="zh-CN" altLang="en-US" dirty="0"/>
              <a:t> 变分推断</a:t>
            </a:r>
            <a:endParaRPr lang="en-US" altLang="zh-CN" dirty="0"/>
          </a:p>
          <a:p>
            <a:pPr marL="342900" indent="-342900">
              <a:buFont typeface="+mj-lt"/>
              <a:buAutoNum type="arabicPeriod"/>
            </a:pPr>
            <a:r>
              <a:rPr lang="en" altLang="zh-CN" dirty="0">
                <a:hlinkClick r:id="rId9"/>
              </a:rPr>
              <a:t>https://towardsdatascience.com/understanding-variational-autoencoders-vaes-f70510919f73</a:t>
            </a:r>
            <a:endParaRPr lang="en" altLang="zh-CN" dirty="0"/>
          </a:p>
          <a:p>
            <a:pPr marL="342900" indent="-342900">
              <a:buFont typeface="+mj-lt"/>
              <a:buAutoNum type="arabicPeriod"/>
            </a:pPr>
            <a:r>
              <a:rPr lang="en" altLang="zh-CN" dirty="0"/>
              <a:t>https://</a:t>
            </a:r>
            <a:r>
              <a:rPr lang="en" altLang="zh-CN" dirty="0" err="1"/>
              <a:t>germain-forestier.info</a:t>
            </a:r>
            <a:r>
              <a:rPr lang="en" altLang="zh-CN" dirty="0"/>
              <a:t>/</a:t>
            </a:r>
            <a:r>
              <a:rPr lang="en" altLang="zh-CN" dirty="0" err="1"/>
              <a:t>publis</a:t>
            </a:r>
            <a:r>
              <a:rPr lang="en" altLang="zh-CN" dirty="0"/>
              <a:t>/aaltd2018invitedtalk.pdf</a:t>
            </a:r>
          </a:p>
          <a:p>
            <a:pPr marL="342900" indent="-342900">
              <a:buFont typeface="+mj-lt"/>
              <a:buAutoNum type="arabicPeriod"/>
            </a:pPr>
            <a:endParaRPr kumimoji="1" lang="zh-CN"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63"/>
            <a:ext cx="12192000"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1588" y="12831"/>
            <a:ext cx="12192000" cy="6878639"/>
          </a:xfrm>
          <a:prstGeom prst="rect">
            <a:avLst/>
          </a:prstGeom>
          <a:solidFill>
            <a:srgbClr val="09397E">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dirty="0">
              <a:solidFill>
                <a:prstClr val="white"/>
              </a:solidFill>
            </a:endParaRPr>
          </a:p>
        </p:txBody>
      </p:sp>
      <p:sp>
        <p:nvSpPr>
          <p:cNvPr id="7" name="椭圆 6"/>
          <p:cNvSpPr/>
          <p:nvPr/>
        </p:nvSpPr>
        <p:spPr bwMode="auto">
          <a:xfrm>
            <a:off x="5489579" y="1504963"/>
            <a:ext cx="1212851" cy="1211263"/>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r>
              <a:rPr lang="en-US" altLang="zh-CN" sz="4800" b="1" dirty="0">
                <a:solidFill>
                  <a:prstClr val="white"/>
                </a:solidFill>
              </a:rPr>
              <a:t>3</a:t>
            </a:r>
            <a:endParaRPr lang="zh-CN" altLang="en-US" sz="4800" b="1" dirty="0">
              <a:solidFill>
                <a:prstClr val="white"/>
              </a:solidFill>
            </a:endParaRPr>
          </a:p>
        </p:txBody>
      </p:sp>
      <p:cxnSp>
        <p:nvCxnSpPr>
          <p:cNvPr id="10" name="直接连接符 9"/>
          <p:cNvCxnSpPr/>
          <p:nvPr/>
        </p:nvCxnSpPr>
        <p:spPr>
          <a:xfrm>
            <a:off x="2794720" y="3897594"/>
            <a:ext cx="68129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99" name="文本框 5"/>
          <p:cNvSpPr txBox="1">
            <a:spLocks noChangeArrowheads="1"/>
          </p:cNvSpPr>
          <p:nvPr/>
        </p:nvSpPr>
        <p:spPr bwMode="auto">
          <a:xfrm>
            <a:off x="1956050" y="3035820"/>
            <a:ext cx="8629887"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r>
              <a:rPr lang="zh-CN" altLang="en-US" sz="5000" dirty="0">
                <a:solidFill>
                  <a:schemeClr val="bg1"/>
                </a:solidFill>
                <a:latin typeface="华文中宋" panose="02010600040101010101" pitchFamily="2" charset="-122"/>
                <a:ea typeface="华文中宋" panose="02010600040101010101" pitchFamily="2" charset="-122"/>
              </a:rPr>
              <a:t>时序数据预测问题</a:t>
            </a:r>
            <a:endParaRPr lang="en-US" altLang="zh-CN" sz="5000" dirty="0">
              <a:solidFill>
                <a:schemeClr val="bg1"/>
              </a:solidFill>
              <a:latin typeface="华文中宋" panose="02010600040101010101" pitchFamily="2" charset="-122"/>
              <a:ea typeface="华文中宋" panose="02010600040101010101" pitchFamily="2"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3</a:t>
            </a:r>
            <a:r>
              <a:rPr lang="zh-CN" altLang="en-US" sz="3200" b="1" dirty="0">
                <a:solidFill>
                  <a:srgbClr val="09397E"/>
                </a:solidFill>
                <a:latin typeface="微软雅黑" panose="020B0503020204020204" pitchFamily="34" charset="-122"/>
                <a:ea typeface="微软雅黑" panose="020B0503020204020204" pitchFamily="34" charset="-122"/>
              </a:rPr>
              <a:t> 时序数据预测问题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3" name="圆角矩形 2">
            <a:extLst>
              <a:ext uri="{FF2B5EF4-FFF2-40B4-BE49-F238E27FC236}">
                <a16:creationId xmlns:a16="http://schemas.microsoft.com/office/drawing/2014/main" id="{D94413B7-5CD0-B24B-9C77-922F95E4D6B5}"/>
              </a:ext>
            </a:extLst>
          </p:cNvPr>
          <p:cNvSpPr/>
          <p:nvPr/>
        </p:nvSpPr>
        <p:spPr>
          <a:xfrm>
            <a:off x="667266" y="2072248"/>
            <a:ext cx="3731740" cy="45139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itchFamily="2" charset="2"/>
              <a:buChar char="Ø"/>
            </a:pPr>
            <a:r>
              <a:rPr kumimoji="1" lang="zh-CN" altLang="en-US" dirty="0"/>
              <a:t>根据游戏玩家的日志信息，推测在未来一周时间内玩家的消费意愿</a:t>
            </a:r>
            <a:endParaRPr kumimoji="1" lang="en-US" altLang="zh-CN" dirty="0"/>
          </a:p>
          <a:p>
            <a:pPr marL="285750" indent="-285750" algn="ctr">
              <a:buFont typeface="Wingdings" pitchFamily="2" charset="2"/>
              <a:buChar char="Ø"/>
            </a:pPr>
            <a:r>
              <a:rPr kumimoji="1" lang="zh-CN" altLang="en-US" dirty="0"/>
              <a:t>利用历史数据对未来酒店、机票价格进行预测</a:t>
            </a:r>
            <a:endParaRPr kumimoji="1" lang="en-US" altLang="zh-CN" dirty="0"/>
          </a:p>
          <a:p>
            <a:pPr marL="285750" indent="-285750" algn="ctr">
              <a:buFont typeface="Wingdings" pitchFamily="2" charset="2"/>
              <a:buChar char="Ø"/>
            </a:pPr>
            <a:r>
              <a:rPr kumimoji="1" lang="zh-CN" altLang="en-US" dirty="0"/>
              <a:t>根据每日销量的历史数据来预测销量范围</a:t>
            </a:r>
            <a:endParaRPr kumimoji="1" lang="en-US" altLang="zh-CN" dirty="0"/>
          </a:p>
          <a:p>
            <a:pPr marL="285750" indent="-285750" algn="ctr">
              <a:buFont typeface="Wingdings" pitchFamily="2" charset="2"/>
              <a:buChar char="Ø"/>
            </a:pPr>
            <a:r>
              <a:rPr kumimoji="1" lang="zh-CN" altLang="en-US" dirty="0"/>
              <a:t>供电箱的预测维修</a:t>
            </a:r>
          </a:p>
        </p:txBody>
      </p:sp>
      <p:sp>
        <p:nvSpPr>
          <p:cNvPr id="4" name="圆角矩形 3">
            <a:extLst>
              <a:ext uri="{FF2B5EF4-FFF2-40B4-BE49-F238E27FC236}">
                <a16:creationId xmlns:a16="http://schemas.microsoft.com/office/drawing/2014/main" id="{C02E7732-AACA-3742-BDA5-97558186FF4A}"/>
              </a:ext>
            </a:extLst>
          </p:cNvPr>
          <p:cNvSpPr/>
          <p:nvPr/>
        </p:nvSpPr>
        <p:spPr>
          <a:xfrm>
            <a:off x="939114" y="1235676"/>
            <a:ext cx="3225113" cy="642551"/>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kumimoji="1" lang="zh-CN" altLang="en-US" dirty="0"/>
              <a:t>应用场景</a:t>
            </a:r>
          </a:p>
        </p:txBody>
      </p:sp>
      <p:sp>
        <p:nvSpPr>
          <p:cNvPr id="6" name="圆角矩形 5">
            <a:extLst>
              <a:ext uri="{FF2B5EF4-FFF2-40B4-BE49-F238E27FC236}">
                <a16:creationId xmlns:a16="http://schemas.microsoft.com/office/drawing/2014/main" id="{60729261-C41F-BA4E-94F2-ED50C2B56AF4}"/>
              </a:ext>
            </a:extLst>
          </p:cNvPr>
          <p:cNvSpPr/>
          <p:nvPr/>
        </p:nvSpPr>
        <p:spPr>
          <a:xfrm>
            <a:off x="7587049" y="1235676"/>
            <a:ext cx="3645243" cy="6425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预测模型</a:t>
            </a:r>
          </a:p>
        </p:txBody>
      </p:sp>
      <p:sp>
        <p:nvSpPr>
          <p:cNvPr id="7" name="右箭头 6">
            <a:extLst>
              <a:ext uri="{FF2B5EF4-FFF2-40B4-BE49-F238E27FC236}">
                <a16:creationId xmlns:a16="http://schemas.microsoft.com/office/drawing/2014/main" id="{3871344C-C0BB-FD4B-A0AD-923D2F69BBFA}"/>
              </a:ext>
            </a:extLst>
          </p:cNvPr>
          <p:cNvSpPr/>
          <p:nvPr/>
        </p:nvSpPr>
        <p:spPr>
          <a:xfrm>
            <a:off x="4670854" y="2990335"/>
            <a:ext cx="1581665" cy="1927654"/>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C6CADDD4-488E-3A4D-B938-49E41EB4480B}"/>
              </a:ext>
            </a:extLst>
          </p:cNvPr>
          <p:cNvPicPr>
            <a:picLocks noChangeAspect="1"/>
          </p:cNvPicPr>
          <p:nvPr/>
        </p:nvPicPr>
        <p:blipFill>
          <a:blip r:embed="rId4"/>
          <a:stretch>
            <a:fillRect/>
          </a:stretch>
        </p:blipFill>
        <p:spPr>
          <a:xfrm>
            <a:off x="6307095" y="2890445"/>
            <a:ext cx="5884905" cy="2482842"/>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3</a:t>
            </a:r>
            <a:r>
              <a:rPr lang="zh-CN" altLang="en-US" sz="3200" b="1" dirty="0">
                <a:solidFill>
                  <a:srgbClr val="09397E"/>
                </a:solidFill>
                <a:latin typeface="微软雅黑" panose="020B0503020204020204" pitchFamily="34" charset="-122"/>
                <a:ea typeface="微软雅黑" panose="020B0503020204020204" pitchFamily="34" charset="-122"/>
              </a:rPr>
              <a:t> 时序数据预测问题</a:t>
            </a:r>
            <a:r>
              <a:rPr lang="en-US" altLang="zh-CN" sz="3200" b="1" dirty="0">
                <a:solidFill>
                  <a:srgbClr val="09397E"/>
                </a:solidFill>
                <a:latin typeface="微软雅黑" panose="020B0503020204020204" pitchFamily="34" charset="-122"/>
                <a:ea typeface="微软雅黑" panose="020B0503020204020204" pitchFamily="34" charset="-122"/>
              </a:rPr>
              <a:t>-TCN[3]</a:t>
            </a:r>
            <a:r>
              <a:rPr lang="zh-CN" altLang="en-US" sz="3200" b="1" dirty="0">
                <a:solidFill>
                  <a:srgbClr val="09397E"/>
                </a:solidFill>
                <a:latin typeface="微软雅黑" panose="020B0503020204020204" pitchFamily="34" charset="-122"/>
                <a:ea typeface="微软雅黑" panose="020B0503020204020204" pitchFamily="34" charset="-122"/>
              </a:rPr>
              <a:t>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3" name="图片 2" descr="图片包含 图表, 图示&#10;&#10;描述已自动生成">
            <a:extLst>
              <a:ext uri="{FF2B5EF4-FFF2-40B4-BE49-F238E27FC236}">
                <a16:creationId xmlns:a16="http://schemas.microsoft.com/office/drawing/2014/main" id="{30E7B8E4-24B9-6042-BA65-37EA2BC3ED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635" y="1717287"/>
            <a:ext cx="11734800" cy="3365500"/>
          </a:xfrm>
          <a:prstGeom prst="rect">
            <a:avLst/>
          </a:prstGeom>
        </p:spPr>
      </p:pic>
      <p:sp>
        <p:nvSpPr>
          <p:cNvPr id="4" name="文本框 3">
            <a:extLst>
              <a:ext uri="{FF2B5EF4-FFF2-40B4-BE49-F238E27FC236}">
                <a16:creationId xmlns:a16="http://schemas.microsoft.com/office/drawing/2014/main" id="{8348B262-E3EF-924B-9A71-F6B3F8ACF98D}"/>
              </a:ext>
            </a:extLst>
          </p:cNvPr>
          <p:cNvSpPr txBox="1"/>
          <p:nvPr/>
        </p:nvSpPr>
        <p:spPr>
          <a:xfrm>
            <a:off x="416759" y="1074299"/>
            <a:ext cx="8563644" cy="923330"/>
          </a:xfrm>
          <a:prstGeom prst="rect">
            <a:avLst/>
          </a:prstGeom>
          <a:noFill/>
        </p:spPr>
        <p:txBody>
          <a:bodyPr wrap="square" rtlCol="0">
            <a:spAutoFit/>
          </a:bodyPr>
          <a:lstStyle/>
          <a:p>
            <a:r>
              <a:rPr lang="en" altLang="zh-CN" dirty="0"/>
              <a:t>TCN</a:t>
            </a:r>
            <a:r>
              <a:rPr lang="zh-CN" altLang="en-US" dirty="0"/>
              <a:t>基于两个准则：</a:t>
            </a:r>
            <a:r>
              <a:rPr lang="en-US" altLang="zh-CN" dirty="0"/>
              <a:t>1. </a:t>
            </a:r>
            <a:r>
              <a:rPr lang="en" altLang="zh-CN" dirty="0"/>
              <a:t>TCN</a:t>
            </a:r>
            <a:r>
              <a:rPr lang="zh-CN" altLang="en-US" dirty="0"/>
              <a:t>网络产生与输入相同维度的输出；</a:t>
            </a:r>
            <a:r>
              <a:rPr lang="en-US" altLang="zh-CN" dirty="0"/>
              <a:t>2. </a:t>
            </a:r>
            <a:r>
              <a:rPr lang="zh-CN" altLang="en-US" dirty="0"/>
              <a:t>输出的结果能够充分利用到历史数据。因此，</a:t>
            </a:r>
            <a:r>
              <a:rPr lang="en" altLang="zh-CN" dirty="0"/>
              <a:t>TCN</a:t>
            </a:r>
            <a:r>
              <a:rPr lang="zh-CN" altLang="en-US" dirty="0"/>
              <a:t>可以表达为：</a:t>
            </a:r>
            <a:r>
              <a:rPr lang="en" altLang="zh-CN" dirty="0"/>
              <a:t>TCN=1D FCN</a:t>
            </a:r>
            <a:r>
              <a:rPr lang="zh-CN" altLang="en" dirty="0"/>
              <a:t>（</a:t>
            </a:r>
            <a:r>
              <a:rPr lang="zh-CN" altLang="en-US" dirty="0"/>
              <a:t>全连接卷积网络） </a:t>
            </a:r>
            <a:r>
              <a:rPr lang="en-US" altLang="zh-CN" dirty="0"/>
              <a:t>+ </a:t>
            </a:r>
            <a:r>
              <a:rPr lang="zh-CN" altLang="en-US" dirty="0"/>
              <a:t>因果卷积</a:t>
            </a:r>
            <a:endParaRPr kumimoji="1" lang="zh-CN" altLang="en-US" dirty="0"/>
          </a:p>
        </p:txBody>
      </p:sp>
      <p:sp>
        <p:nvSpPr>
          <p:cNvPr id="6" name="文本框 5">
            <a:extLst>
              <a:ext uri="{FF2B5EF4-FFF2-40B4-BE49-F238E27FC236}">
                <a16:creationId xmlns:a16="http://schemas.microsoft.com/office/drawing/2014/main" id="{1619F8E4-303D-5F4D-8CE0-021549A2DEC0}"/>
              </a:ext>
            </a:extLst>
          </p:cNvPr>
          <p:cNvSpPr txBox="1"/>
          <p:nvPr/>
        </p:nvSpPr>
        <p:spPr>
          <a:xfrm>
            <a:off x="1201619" y="5477782"/>
            <a:ext cx="9934832" cy="1200329"/>
          </a:xfrm>
          <a:prstGeom prst="rect">
            <a:avLst/>
          </a:prstGeom>
          <a:noFill/>
        </p:spPr>
        <p:txBody>
          <a:bodyPr wrap="square" rtlCol="0">
            <a:spAutoFit/>
          </a:bodyPr>
          <a:lstStyle/>
          <a:p>
            <a:r>
              <a:rPr lang="zh-CN" altLang="en-US" dirty="0"/>
              <a:t>图（</a:t>
            </a:r>
            <a:r>
              <a:rPr lang="en" altLang="zh-CN" dirty="0"/>
              <a:t>a</a:t>
            </a:r>
            <a:r>
              <a:rPr lang="zh-CN" altLang="en" dirty="0"/>
              <a:t>）</a:t>
            </a:r>
            <a:r>
              <a:rPr lang="zh-CN" altLang="en-US" dirty="0"/>
              <a:t>表示的是扩张卷积。其卷积因子</a:t>
            </a:r>
            <a:r>
              <a:rPr lang="en" altLang="zh-CN" dirty="0"/>
              <a:t>d = 1,2,4. </a:t>
            </a:r>
            <a:r>
              <a:rPr lang="zh-CN" altLang="en-US" dirty="0"/>
              <a:t>卷积核尺寸为</a:t>
            </a:r>
            <a:r>
              <a:rPr lang="en-US" altLang="zh-CN" dirty="0"/>
              <a:t>3. </a:t>
            </a:r>
            <a:r>
              <a:rPr lang="zh-CN" altLang="en-US" dirty="0"/>
              <a:t>图（</a:t>
            </a:r>
            <a:r>
              <a:rPr lang="en" altLang="zh-CN" dirty="0"/>
              <a:t>b</a:t>
            </a:r>
            <a:r>
              <a:rPr lang="zh-CN" altLang="en" dirty="0"/>
              <a:t>）</a:t>
            </a:r>
            <a:r>
              <a:rPr lang="zh-CN" altLang="en-US" dirty="0"/>
              <a:t>表示了</a:t>
            </a:r>
            <a:r>
              <a:rPr lang="en" altLang="zh-CN" dirty="0"/>
              <a:t>TCN</a:t>
            </a:r>
            <a:r>
              <a:rPr lang="zh-CN" altLang="en-US" dirty="0"/>
              <a:t>的执行过程。扩张因果卷积如图（</a:t>
            </a:r>
            <a:r>
              <a:rPr lang="en" altLang="zh-CN" dirty="0"/>
              <a:t>a</a:t>
            </a:r>
            <a:r>
              <a:rPr lang="zh-CN" altLang="en" dirty="0"/>
              <a:t>）</a:t>
            </a:r>
            <a:r>
              <a:rPr lang="en" altLang="zh-CN" dirty="0"/>
              <a:t>--&gt;</a:t>
            </a:r>
            <a:r>
              <a:rPr lang="zh-CN" altLang="en-US" dirty="0"/>
              <a:t>权重归一化</a:t>
            </a:r>
            <a:r>
              <a:rPr lang="en-US" altLang="zh-CN" dirty="0"/>
              <a:t>--&gt;</a:t>
            </a:r>
            <a:r>
              <a:rPr lang="en" altLang="zh-CN" dirty="0" err="1"/>
              <a:t>ReLU</a:t>
            </a:r>
            <a:r>
              <a:rPr lang="zh-CN" altLang="en-US" dirty="0"/>
              <a:t>激活</a:t>
            </a:r>
            <a:r>
              <a:rPr lang="en-US" altLang="zh-CN" dirty="0"/>
              <a:t>--&gt;</a:t>
            </a:r>
            <a:r>
              <a:rPr lang="en" altLang="zh-CN" dirty="0" err="1"/>
              <a:t>DropOut</a:t>
            </a:r>
            <a:r>
              <a:rPr lang="zh-CN" altLang="en-US" dirty="0"/>
              <a:t>层（防止过拟合</a:t>
            </a:r>
            <a:r>
              <a:rPr lang="en" altLang="zh-CN" dirty="0">
                <a:hlinkClick r:id="rId5"/>
              </a:rPr>
              <a:t>https://blog.csdn.net/program_developer/article/details/80737724</a:t>
            </a:r>
            <a:r>
              <a:rPr lang="zh-CN" altLang="en" dirty="0"/>
              <a:t>）；</a:t>
            </a:r>
            <a:r>
              <a:rPr lang="zh-CN" altLang="en-US" dirty="0"/>
              <a:t>其中使用残差连接能够有效的防止梯度消失的问题。</a:t>
            </a:r>
            <a:endParaRPr kumimoji="1" lang="zh-CN" altLang="en-US" dirty="0"/>
          </a:p>
        </p:txBody>
      </p:sp>
    </p:spTree>
    <p:extLst>
      <p:ext uri="{BB962C8B-B14F-4D97-AF65-F5344CB8AC3E}">
        <p14:creationId xmlns:p14="http://schemas.microsoft.com/office/powerpoint/2010/main" val="3649932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3</a:t>
            </a:r>
            <a:r>
              <a:rPr lang="zh-CN" altLang="en-US" sz="3200" b="1" dirty="0">
                <a:solidFill>
                  <a:srgbClr val="09397E"/>
                </a:solidFill>
                <a:latin typeface="微软雅黑" panose="020B0503020204020204" pitchFamily="34" charset="-122"/>
                <a:ea typeface="微软雅黑" panose="020B0503020204020204" pitchFamily="34" charset="-122"/>
              </a:rPr>
              <a:t> 时序数据预测问题</a:t>
            </a:r>
            <a:r>
              <a:rPr lang="en-US" altLang="zh-CN" sz="3200" b="1" dirty="0">
                <a:solidFill>
                  <a:srgbClr val="09397E"/>
                </a:solidFill>
                <a:latin typeface="微软雅黑" panose="020B0503020204020204" pitchFamily="34" charset="-122"/>
                <a:ea typeface="微软雅黑" panose="020B0503020204020204" pitchFamily="34" charset="-122"/>
              </a:rPr>
              <a:t>-</a:t>
            </a:r>
            <a:r>
              <a:rPr lang="zh-CN" altLang="en-US" sz="3200" b="1" dirty="0">
                <a:solidFill>
                  <a:srgbClr val="09397E"/>
                </a:solidFill>
                <a:latin typeface="微软雅黑" panose="020B0503020204020204" pitchFamily="34" charset="-122"/>
                <a:ea typeface="微软雅黑" panose="020B0503020204020204" pitchFamily="34" charset="-122"/>
              </a:rPr>
              <a:t>网格网络</a:t>
            </a:r>
            <a:r>
              <a:rPr lang="en-US" altLang="zh-CN" sz="3200" b="1" dirty="0">
                <a:solidFill>
                  <a:srgbClr val="09397E"/>
                </a:solidFill>
                <a:latin typeface="微软雅黑" panose="020B0503020204020204" pitchFamily="34" charset="-122"/>
                <a:ea typeface="微软雅黑" panose="020B0503020204020204" pitchFamily="34" charset="-122"/>
              </a:rPr>
              <a:t>[4]</a:t>
            </a:r>
            <a:r>
              <a:rPr lang="zh-CN" altLang="en-US" sz="3200" b="1" dirty="0">
                <a:solidFill>
                  <a:srgbClr val="09397E"/>
                </a:solidFill>
                <a:latin typeface="微软雅黑" panose="020B0503020204020204" pitchFamily="34" charset="-122"/>
                <a:ea typeface="微软雅黑" panose="020B0503020204020204" pitchFamily="34" charset="-122"/>
              </a:rPr>
              <a:t>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3" name="图片 2" descr="图示&#10;&#10;描述已自动生成">
            <a:extLst>
              <a:ext uri="{FF2B5EF4-FFF2-40B4-BE49-F238E27FC236}">
                <a16:creationId xmlns:a16="http://schemas.microsoft.com/office/drawing/2014/main" id="{746A233F-3C39-FA45-A8A0-AA6DE5B4B5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76455"/>
            <a:ext cx="8084064" cy="3682524"/>
          </a:xfrm>
          <a:prstGeom prst="rect">
            <a:avLst/>
          </a:prstGeom>
        </p:spPr>
      </p:pic>
      <p:pic>
        <p:nvPicPr>
          <p:cNvPr id="4" name="图片 3">
            <a:extLst>
              <a:ext uri="{FF2B5EF4-FFF2-40B4-BE49-F238E27FC236}">
                <a16:creationId xmlns:a16="http://schemas.microsoft.com/office/drawing/2014/main" id="{9EC93DCB-F19E-3444-B1F9-89BF03B55099}"/>
              </a:ext>
            </a:extLst>
          </p:cNvPr>
          <p:cNvPicPr>
            <a:picLocks noChangeAspect="1"/>
          </p:cNvPicPr>
          <p:nvPr/>
        </p:nvPicPr>
        <p:blipFill>
          <a:blip r:embed="rId5"/>
          <a:stretch>
            <a:fillRect/>
          </a:stretch>
        </p:blipFill>
        <p:spPr>
          <a:xfrm>
            <a:off x="4911222" y="4336511"/>
            <a:ext cx="7087904" cy="3490067"/>
          </a:xfrm>
          <a:prstGeom prst="rect">
            <a:avLst/>
          </a:prstGeom>
        </p:spPr>
      </p:pic>
    </p:spTree>
    <p:extLst>
      <p:ext uri="{BB962C8B-B14F-4D97-AF65-F5344CB8AC3E}">
        <p14:creationId xmlns:p14="http://schemas.microsoft.com/office/powerpoint/2010/main" val="2828528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3</a:t>
            </a:r>
            <a:r>
              <a:rPr lang="zh-CN" altLang="en-US" sz="3200" b="1" dirty="0">
                <a:solidFill>
                  <a:srgbClr val="09397E"/>
                </a:solidFill>
                <a:latin typeface="微软雅黑" panose="020B0503020204020204" pitchFamily="34" charset="-122"/>
                <a:ea typeface="微软雅黑" panose="020B0503020204020204" pitchFamily="34" charset="-122"/>
              </a:rPr>
              <a:t> 时序数据预测问题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3" name="文本框 2">
            <a:extLst>
              <a:ext uri="{FF2B5EF4-FFF2-40B4-BE49-F238E27FC236}">
                <a16:creationId xmlns:a16="http://schemas.microsoft.com/office/drawing/2014/main" id="{BA56492E-596B-4D4C-8F60-ECACA6187627}"/>
              </a:ext>
            </a:extLst>
          </p:cNvPr>
          <p:cNvSpPr txBox="1"/>
          <p:nvPr/>
        </p:nvSpPr>
        <p:spPr>
          <a:xfrm>
            <a:off x="1334530" y="2063578"/>
            <a:ext cx="8773297" cy="2585323"/>
          </a:xfrm>
          <a:prstGeom prst="rect">
            <a:avLst/>
          </a:prstGeom>
          <a:noFill/>
        </p:spPr>
        <p:txBody>
          <a:bodyPr wrap="square" rtlCol="0">
            <a:spAutoFit/>
          </a:bodyPr>
          <a:lstStyle/>
          <a:p>
            <a:pPr marL="342900" indent="-342900">
              <a:buAutoNum type="arabicPeriod"/>
            </a:pPr>
            <a:r>
              <a:rPr kumimoji="1" lang="en" altLang="zh-CN" dirty="0"/>
              <a:t>https://</a:t>
            </a:r>
            <a:r>
              <a:rPr kumimoji="1" lang="en" altLang="zh-CN" dirty="0" err="1"/>
              <a:t>github.com</a:t>
            </a:r>
            <a:r>
              <a:rPr kumimoji="1" lang="en" altLang="zh-CN" dirty="0"/>
              <a:t>/</a:t>
            </a:r>
            <a:r>
              <a:rPr kumimoji="1" lang="en" altLang="zh-CN" dirty="0" err="1"/>
              <a:t>facebook</a:t>
            </a:r>
            <a:r>
              <a:rPr kumimoji="1" lang="en" altLang="zh-CN" dirty="0"/>
              <a:t>/prophet      </a:t>
            </a:r>
            <a:r>
              <a:rPr kumimoji="1" lang="en-US" altLang="zh-CN" dirty="0"/>
              <a:t>Facebook</a:t>
            </a:r>
            <a:r>
              <a:rPr kumimoji="1" lang="zh-CN" altLang="en-US" dirty="0"/>
              <a:t>时间序列预测算法</a:t>
            </a:r>
            <a:r>
              <a:rPr kumimoji="1" lang="en-US" altLang="zh-CN" dirty="0"/>
              <a:t>Prophet</a:t>
            </a:r>
          </a:p>
          <a:p>
            <a:pPr marL="342900" indent="-342900">
              <a:buAutoNum type="arabicPeriod"/>
            </a:pPr>
            <a:r>
              <a:rPr kumimoji="1" lang="en" altLang="zh-CN" dirty="0">
                <a:hlinkClick r:id="rId4"/>
              </a:rPr>
              <a:t>https://zhuanlan.zhihu.com/p/52330017</a:t>
            </a:r>
            <a:endParaRPr kumimoji="1" lang="en" altLang="zh-CN" dirty="0"/>
          </a:p>
          <a:p>
            <a:pPr marL="342900" indent="-342900">
              <a:buFontTx/>
              <a:buAutoNum type="arabicPeriod"/>
            </a:pPr>
            <a:r>
              <a:rPr kumimoji="1" lang="en" altLang="zh-CN" dirty="0"/>
              <a:t>Bai S, Kolter J Z, </a:t>
            </a:r>
            <a:r>
              <a:rPr kumimoji="1" lang="en" altLang="zh-CN" dirty="0" err="1"/>
              <a:t>Koltun</a:t>
            </a:r>
            <a:r>
              <a:rPr kumimoji="1" lang="en" altLang="zh-CN" dirty="0"/>
              <a:t> V. An empirical evaluation of generic convolutional and recurrent networks for sequence modeling[J]. </a:t>
            </a:r>
            <a:r>
              <a:rPr kumimoji="1" lang="en" altLang="zh-CN" dirty="0" err="1"/>
              <a:t>arXiv</a:t>
            </a:r>
            <a:r>
              <a:rPr kumimoji="1" lang="en" altLang="zh-CN" dirty="0"/>
              <a:t> preprint arXiv:1803.01271, 2018.</a:t>
            </a:r>
          </a:p>
          <a:p>
            <a:pPr marL="342900" indent="-342900">
              <a:buFontTx/>
              <a:buAutoNum type="arabicPeriod"/>
            </a:pPr>
            <a:r>
              <a:rPr kumimoji="1" lang="en" altLang="zh-CN" dirty="0"/>
              <a:t>Bai S, Kolter J Z, </a:t>
            </a:r>
            <a:r>
              <a:rPr kumimoji="1" lang="en" altLang="zh-CN" dirty="0" err="1"/>
              <a:t>Koltun</a:t>
            </a:r>
            <a:r>
              <a:rPr kumimoji="1" lang="en" altLang="zh-CN" dirty="0"/>
              <a:t> V. Trellis networks for sequence modeling[J]. </a:t>
            </a:r>
            <a:r>
              <a:rPr kumimoji="1" lang="en" altLang="zh-CN" dirty="0" err="1"/>
              <a:t>arXiv</a:t>
            </a:r>
            <a:r>
              <a:rPr kumimoji="1" lang="en" altLang="zh-CN" dirty="0"/>
              <a:t> preprint arXiv:1810.06682, 2018.</a:t>
            </a:r>
          </a:p>
          <a:p>
            <a:pPr marL="342900" indent="-342900">
              <a:buFontTx/>
              <a:buAutoNum type="arabicPeriod"/>
            </a:pPr>
            <a:endParaRPr kumimoji="1" lang="en" altLang="zh-CN" dirty="0"/>
          </a:p>
          <a:p>
            <a:pPr marL="342900" indent="-342900">
              <a:buAutoNum type="arabicPeriod"/>
            </a:pPr>
            <a:endParaRPr kumimoji="1" lang="en" altLang="zh-CN" dirty="0"/>
          </a:p>
          <a:p>
            <a:pPr marL="342900" indent="-342900">
              <a:buAutoNum type="arabicPeriod"/>
            </a:pPr>
            <a:endParaRPr kumimoji="1" lang="zh-CN" altLang="en-US" dirty="0"/>
          </a:p>
        </p:txBody>
      </p:sp>
    </p:spTree>
    <p:extLst>
      <p:ext uri="{BB962C8B-B14F-4D97-AF65-F5344CB8AC3E}">
        <p14:creationId xmlns:p14="http://schemas.microsoft.com/office/powerpoint/2010/main" val="41490117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63"/>
            <a:ext cx="12192000"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0" y="-20639"/>
            <a:ext cx="12192000" cy="6878639"/>
          </a:xfrm>
          <a:prstGeom prst="rect">
            <a:avLst/>
          </a:prstGeom>
          <a:solidFill>
            <a:srgbClr val="09397E">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50000"/>
              </a:lnSpc>
              <a:defRPr/>
            </a:pPr>
            <a:endParaRPr lang="en-US" altLang="zh-CN" dirty="0">
              <a:solidFill>
                <a:prstClr val="white"/>
              </a:solidFill>
            </a:endParaRPr>
          </a:p>
          <a:p>
            <a:pPr algn="ctr">
              <a:lnSpc>
                <a:spcPct val="150000"/>
              </a:lnSpc>
              <a:defRPr/>
            </a:pPr>
            <a:endParaRPr lang="en-US" altLang="zh-CN" dirty="0">
              <a:solidFill>
                <a:prstClr val="white"/>
              </a:solidFill>
            </a:endParaRPr>
          </a:p>
          <a:p>
            <a:pPr algn="ctr">
              <a:lnSpc>
                <a:spcPct val="150000"/>
              </a:lnSpc>
              <a:defRPr/>
            </a:pPr>
            <a:endParaRPr lang="zh-CN" altLang="en-US" dirty="0">
              <a:solidFill>
                <a:prstClr val="white"/>
              </a:solidFill>
            </a:endParaRPr>
          </a:p>
        </p:txBody>
      </p:sp>
      <p:cxnSp>
        <p:nvCxnSpPr>
          <p:cNvPr id="10" name="直接连接符 9"/>
          <p:cNvCxnSpPr/>
          <p:nvPr/>
        </p:nvCxnSpPr>
        <p:spPr>
          <a:xfrm>
            <a:off x="2794720" y="2462494"/>
            <a:ext cx="68129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99" name="文本框 5"/>
          <p:cNvSpPr txBox="1">
            <a:spLocks noChangeArrowheads="1"/>
          </p:cNvSpPr>
          <p:nvPr/>
        </p:nvSpPr>
        <p:spPr bwMode="auto">
          <a:xfrm>
            <a:off x="1956050" y="1600720"/>
            <a:ext cx="8629887"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r>
              <a:rPr lang="zh-CN" altLang="en-US" sz="5000" dirty="0">
                <a:solidFill>
                  <a:schemeClr val="bg1"/>
                </a:solidFill>
                <a:latin typeface="华文中宋" panose="02010600040101010101" pitchFamily="2" charset="-122"/>
                <a:ea typeface="华文中宋" panose="02010600040101010101" pitchFamily="2" charset="-122"/>
              </a:rPr>
              <a:t>感谢</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63"/>
            <a:ext cx="12192000"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1588" y="12831"/>
            <a:ext cx="12192000" cy="6878639"/>
          </a:xfrm>
          <a:prstGeom prst="rect">
            <a:avLst/>
          </a:prstGeom>
          <a:solidFill>
            <a:srgbClr val="09397E">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dirty="0">
              <a:solidFill>
                <a:prstClr val="white"/>
              </a:solidFill>
            </a:endParaRPr>
          </a:p>
        </p:txBody>
      </p:sp>
      <p:sp>
        <p:nvSpPr>
          <p:cNvPr id="7" name="椭圆 6"/>
          <p:cNvSpPr/>
          <p:nvPr/>
        </p:nvSpPr>
        <p:spPr bwMode="auto">
          <a:xfrm>
            <a:off x="5489579" y="1504963"/>
            <a:ext cx="1212851" cy="1211263"/>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r>
              <a:rPr lang="en-US" altLang="zh-CN" sz="3200" b="1" dirty="0">
                <a:solidFill>
                  <a:prstClr val="white"/>
                </a:solidFill>
              </a:rPr>
              <a:t>1</a:t>
            </a:r>
          </a:p>
        </p:txBody>
      </p:sp>
      <p:cxnSp>
        <p:nvCxnSpPr>
          <p:cNvPr id="10" name="直接连接符 9"/>
          <p:cNvCxnSpPr/>
          <p:nvPr/>
        </p:nvCxnSpPr>
        <p:spPr>
          <a:xfrm>
            <a:off x="2794720" y="3897594"/>
            <a:ext cx="68129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99" name="文本框 5"/>
          <p:cNvSpPr txBox="1">
            <a:spLocks noChangeArrowheads="1"/>
          </p:cNvSpPr>
          <p:nvPr/>
        </p:nvSpPr>
        <p:spPr bwMode="auto">
          <a:xfrm>
            <a:off x="1956050" y="3035820"/>
            <a:ext cx="8629887"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r>
              <a:rPr lang="zh-CN" altLang="en-US" sz="5000" dirty="0">
                <a:solidFill>
                  <a:schemeClr val="bg1"/>
                </a:solidFill>
                <a:latin typeface="华文中宋" panose="02010600040101010101" pitchFamily="2" charset="-122"/>
                <a:ea typeface="华文中宋" panose="02010600040101010101" pitchFamily="2" charset="-122"/>
              </a:rPr>
              <a:t>概述</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615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1</a:t>
            </a:r>
            <a:r>
              <a:rPr lang="zh-CN" altLang="en-US" sz="3200" b="1" dirty="0">
                <a:solidFill>
                  <a:srgbClr val="09397E"/>
                </a:solidFill>
                <a:latin typeface="微软雅黑" panose="020B0503020204020204" pitchFamily="34" charset="-122"/>
                <a:ea typeface="微软雅黑" panose="020B0503020204020204" pitchFamily="34" charset="-122"/>
              </a:rPr>
              <a:t> 概述</a:t>
            </a: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DCB9C6A7-0DCE-3D4E-995D-85ACD00110D2}"/>
              </a:ext>
            </a:extLst>
          </p:cNvPr>
          <p:cNvSpPr txBox="1"/>
          <p:nvPr/>
        </p:nvSpPr>
        <p:spPr>
          <a:xfrm>
            <a:off x="1742661" y="992041"/>
            <a:ext cx="8706678" cy="3139321"/>
          </a:xfrm>
          <a:prstGeom prst="rect">
            <a:avLst/>
          </a:prstGeom>
          <a:noFill/>
        </p:spPr>
        <p:txBody>
          <a:bodyPr wrap="square" rtlCol="0">
            <a:spAutoFit/>
          </a:bodyPr>
          <a:lstStyle/>
          <a:p>
            <a:pPr marL="285750" indent="-285750">
              <a:buFont typeface="Wingdings" pitchFamily="2" charset="2"/>
              <a:buChar char="u"/>
            </a:pPr>
            <a:endParaRPr kumimoji="1" lang="en-US" altLang="zh-CN" dirty="0"/>
          </a:p>
          <a:p>
            <a:r>
              <a:rPr kumimoji="1" lang="zh-CN" altLang="en-US" dirty="0"/>
              <a:t>时序数据处理的发展现状。</a:t>
            </a:r>
            <a:endParaRPr kumimoji="1" lang="en-US" altLang="zh-CN" dirty="0"/>
          </a:p>
          <a:p>
            <a:pPr marL="285750" indent="-285750">
              <a:buFont typeface="Wingdings" pitchFamily="2" charset="2"/>
              <a:buChar char="u"/>
            </a:pPr>
            <a:endParaRPr kumimoji="1" lang="en-US" altLang="zh-CN" dirty="0"/>
          </a:p>
          <a:p>
            <a:pPr marL="285750" indent="-285750">
              <a:buFont typeface="Wingdings" pitchFamily="2" charset="2"/>
              <a:buChar char="u"/>
            </a:pPr>
            <a:r>
              <a:rPr kumimoji="1" lang="zh-CN" altLang="en-US" dirty="0"/>
              <a:t>时序数据存在于许多实际应用中，包括医疗保健、人类活动识别、网络安全、金融、市场营销、自动疾病检查、异常检测等等。</a:t>
            </a:r>
            <a:endParaRPr kumimoji="1" lang="en-US" altLang="zh-CN" dirty="0"/>
          </a:p>
          <a:p>
            <a:pPr marL="285750" indent="-285750">
              <a:buFont typeface="Wingdings" pitchFamily="2" charset="2"/>
              <a:buChar char="u"/>
            </a:pPr>
            <a:r>
              <a:rPr kumimoji="1" lang="zh-CN" altLang="en-US" dirty="0"/>
              <a:t>随着近几年时间数据的质量提高，许多领域利用时间数据的优势作用于本领域，产生了许多新的算法。</a:t>
            </a:r>
            <a:endParaRPr kumimoji="1" lang="en-US" altLang="zh-CN" dirty="0"/>
          </a:p>
          <a:p>
            <a:pPr marL="285750" indent="-285750">
              <a:buFont typeface="Wingdings" pitchFamily="2" charset="2"/>
              <a:buChar char="u"/>
            </a:pPr>
            <a:r>
              <a:rPr kumimoji="1" lang="zh-CN" altLang="en-US" dirty="0"/>
              <a:t>基于深度学习的算法可以在内部自动处理数据，消除了手动提取特征而使得信息的丢失和开发时间的增加，可以以更快，更直接，更完整的方式从时间序列中提取信息。</a:t>
            </a:r>
            <a:endParaRPr kumimoji="1" lang="en-US" altLang="zh-CN" dirty="0"/>
          </a:p>
          <a:p>
            <a:r>
              <a:rPr kumimoji="1" lang="en-US" altLang="zh-CN" dirty="0"/>
              <a:t>	</a:t>
            </a:r>
          </a:p>
        </p:txBody>
      </p:sp>
      <p:sp>
        <p:nvSpPr>
          <p:cNvPr id="4" name="文本框 3">
            <a:extLst>
              <a:ext uri="{FF2B5EF4-FFF2-40B4-BE49-F238E27FC236}">
                <a16:creationId xmlns:a16="http://schemas.microsoft.com/office/drawing/2014/main" id="{254C9F55-71BD-C845-A872-DDAE0207ED4C}"/>
              </a:ext>
            </a:extLst>
          </p:cNvPr>
          <p:cNvSpPr txBox="1"/>
          <p:nvPr/>
        </p:nvSpPr>
        <p:spPr>
          <a:xfrm>
            <a:off x="1774830" y="4131362"/>
            <a:ext cx="9128396" cy="1477328"/>
          </a:xfrm>
          <a:prstGeom prst="rect">
            <a:avLst/>
          </a:prstGeom>
          <a:noFill/>
        </p:spPr>
        <p:txBody>
          <a:bodyPr wrap="square" rtlCol="0">
            <a:spAutoFit/>
          </a:bodyPr>
          <a:lstStyle/>
          <a:p>
            <a:r>
              <a:rPr kumimoji="1" lang="zh-CN" altLang="en-US" dirty="0"/>
              <a:t>本次汇报主要内容</a:t>
            </a:r>
            <a:endParaRPr kumimoji="1" lang="en-US" altLang="zh-CN" dirty="0"/>
          </a:p>
          <a:p>
            <a:pPr marL="285750" indent="-285750">
              <a:buFont typeface="Wingdings" pitchFamily="2" charset="2"/>
              <a:buChar char="ü"/>
            </a:pPr>
            <a:r>
              <a:rPr kumimoji="1" lang="zh-CN" altLang="en-US" dirty="0"/>
              <a:t>第一是时序数据的分类问题。将把目标放在异常检测当中，介绍当前的重点模型，技术及其应用；</a:t>
            </a:r>
            <a:endParaRPr kumimoji="1" lang="en-US" altLang="zh-CN" dirty="0"/>
          </a:p>
          <a:p>
            <a:pPr marL="285750" indent="-285750">
              <a:buFont typeface="Wingdings" pitchFamily="2" charset="2"/>
              <a:buChar char="ü"/>
            </a:pPr>
            <a:r>
              <a:rPr kumimoji="1" lang="zh-CN" altLang="en-US" dirty="0"/>
              <a:t>第二是时序数据的预测问题。将介绍几个新型的模型。</a:t>
            </a:r>
          </a:p>
          <a:p>
            <a:endParaRPr kumimoji="1"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763"/>
            <a:ext cx="12192000"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0" y="281187"/>
            <a:ext cx="12192000" cy="6878639"/>
          </a:xfrm>
          <a:prstGeom prst="rect">
            <a:avLst/>
          </a:prstGeom>
          <a:solidFill>
            <a:srgbClr val="09397E">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dirty="0">
              <a:solidFill>
                <a:prstClr val="white"/>
              </a:solidFill>
            </a:endParaRPr>
          </a:p>
        </p:txBody>
      </p:sp>
      <p:sp>
        <p:nvSpPr>
          <p:cNvPr id="7" name="椭圆 6"/>
          <p:cNvSpPr/>
          <p:nvPr/>
        </p:nvSpPr>
        <p:spPr bwMode="auto">
          <a:xfrm>
            <a:off x="5489579" y="1504963"/>
            <a:ext cx="1212851" cy="1211263"/>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r>
              <a:rPr lang="en-US" altLang="zh-CN" sz="4800" b="1" dirty="0">
                <a:solidFill>
                  <a:prstClr val="white"/>
                </a:solidFill>
              </a:rPr>
              <a:t>2</a:t>
            </a:r>
            <a:endParaRPr lang="zh-CN" altLang="en-US" b="1" dirty="0">
              <a:solidFill>
                <a:prstClr val="white"/>
              </a:solidFill>
            </a:endParaRPr>
          </a:p>
        </p:txBody>
      </p:sp>
      <p:cxnSp>
        <p:nvCxnSpPr>
          <p:cNvPr id="10" name="直接连接符 9"/>
          <p:cNvCxnSpPr/>
          <p:nvPr/>
        </p:nvCxnSpPr>
        <p:spPr>
          <a:xfrm>
            <a:off x="2794720" y="3897594"/>
            <a:ext cx="68129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99" name="文本框 5"/>
          <p:cNvSpPr txBox="1">
            <a:spLocks noChangeArrowheads="1"/>
          </p:cNvSpPr>
          <p:nvPr/>
        </p:nvSpPr>
        <p:spPr bwMode="auto">
          <a:xfrm>
            <a:off x="1956050" y="3035820"/>
            <a:ext cx="862988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r>
              <a:rPr lang="zh-CN" altLang="en-US" sz="5400" dirty="0">
                <a:solidFill>
                  <a:schemeClr val="bg1"/>
                </a:solidFill>
              </a:rPr>
              <a:t> </a:t>
            </a:r>
            <a:r>
              <a:rPr lang="zh-CN" altLang="en-US" sz="5400" dirty="0">
                <a:solidFill>
                  <a:schemeClr val="bg1"/>
                </a:solidFill>
                <a:latin typeface="微软雅黑" panose="020B0503020204020204" pitchFamily="34" charset="-122"/>
                <a:ea typeface="微软雅黑" panose="020B0503020204020204" pitchFamily="34" charset="-122"/>
              </a:rPr>
              <a:t>时序数据分类问题</a:t>
            </a:r>
            <a:endParaRPr lang="zh-CN" altLang="en-US" sz="5000" dirty="0">
              <a:solidFill>
                <a:schemeClr val="bg1"/>
              </a:solidFill>
              <a:latin typeface="华文中宋" panose="02010600040101010101" pitchFamily="2" charset="-122"/>
              <a:ea typeface="华文中宋" panose="0201060004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4" name="图片 3" descr="图示&#10;&#10;描述已自动生成">
            <a:extLst>
              <a:ext uri="{FF2B5EF4-FFF2-40B4-BE49-F238E27FC236}">
                <a16:creationId xmlns:a16="http://schemas.microsoft.com/office/drawing/2014/main" id="{67DD4B9E-45C1-7D48-92D2-85ADF79556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1478" y="1301951"/>
            <a:ext cx="9115839" cy="2899227"/>
          </a:xfrm>
          <a:prstGeom prst="rect">
            <a:avLst/>
          </a:prstGeom>
        </p:spPr>
      </p:pic>
      <p:sp>
        <p:nvSpPr>
          <p:cNvPr id="2" name="文本框 1">
            <a:extLst>
              <a:ext uri="{FF2B5EF4-FFF2-40B4-BE49-F238E27FC236}">
                <a16:creationId xmlns:a16="http://schemas.microsoft.com/office/drawing/2014/main" id="{73080F4B-A64C-AF42-B8FC-C6422152803C}"/>
              </a:ext>
            </a:extLst>
          </p:cNvPr>
          <p:cNvSpPr txBox="1"/>
          <p:nvPr/>
        </p:nvSpPr>
        <p:spPr>
          <a:xfrm>
            <a:off x="1222513" y="4502426"/>
            <a:ext cx="10167730" cy="1477328"/>
          </a:xfrm>
          <a:prstGeom prst="rect">
            <a:avLst/>
          </a:prstGeom>
          <a:noFill/>
        </p:spPr>
        <p:txBody>
          <a:bodyPr wrap="square" rtlCol="0">
            <a:spAutoFit/>
          </a:bodyPr>
          <a:lstStyle/>
          <a:p>
            <a:r>
              <a:rPr kumimoji="1" lang="zh-CN" altLang="en-US" dirty="0"/>
              <a:t>该图显示了用于时间序列分类的通用深度学习框架。输入是一个多元时间序列。每层都将上一层的输出作为输入，并应用其非线性变换来计算自己的输出。</a:t>
            </a:r>
          </a:p>
          <a:p>
            <a:endParaRPr kumimoji="1" lang="zh-CN" altLang="en-US" dirty="0"/>
          </a:p>
          <a:p>
            <a:r>
              <a:rPr kumimoji="1" lang="zh-CN" altLang="en-US" dirty="0"/>
              <a:t>这些非线性变换的行为由每一层的一组参数控制。这些参数将图层的输入链接到其输出，并且是可训练的。通常，最后一层是多层感知器（全连接层）或</a:t>
            </a:r>
            <a:r>
              <a:rPr kumimoji="1" lang="en" altLang="zh-CN" dirty="0"/>
              <a:t>Ridge</a:t>
            </a:r>
            <a:r>
              <a:rPr kumimoji="1" lang="zh-CN" altLang="en-US" dirty="0"/>
              <a:t>回归器（防止过拟合）。</a:t>
            </a:r>
          </a:p>
        </p:txBody>
      </p:sp>
    </p:spTree>
    <p:extLst>
      <p:ext uri="{BB962C8B-B14F-4D97-AF65-F5344CB8AC3E}">
        <p14:creationId xmlns:p14="http://schemas.microsoft.com/office/powerpoint/2010/main" val="3679391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3" name="图片 2" descr="图示&#10;&#10;描述已自动生成">
            <a:extLst>
              <a:ext uri="{FF2B5EF4-FFF2-40B4-BE49-F238E27FC236}">
                <a16:creationId xmlns:a16="http://schemas.microsoft.com/office/drawing/2014/main" id="{9A54AB43-14FA-1D4E-9D43-073D20ACF2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6750" y="1117285"/>
            <a:ext cx="8572500" cy="3708400"/>
          </a:xfrm>
          <a:prstGeom prst="rect">
            <a:avLst/>
          </a:prstGeom>
        </p:spPr>
      </p:pic>
      <p:sp>
        <p:nvSpPr>
          <p:cNvPr id="2" name="文本框 1">
            <a:extLst>
              <a:ext uri="{FF2B5EF4-FFF2-40B4-BE49-F238E27FC236}">
                <a16:creationId xmlns:a16="http://schemas.microsoft.com/office/drawing/2014/main" id="{899A88A5-7B08-C446-BFDB-5C0D684EB977}"/>
              </a:ext>
            </a:extLst>
          </p:cNvPr>
          <p:cNvSpPr txBox="1"/>
          <p:nvPr/>
        </p:nvSpPr>
        <p:spPr>
          <a:xfrm>
            <a:off x="496957" y="5029200"/>
            <a:ext cx="11102008" cy="923330"/>
          </a:xfrm>
          <a:prstGeom prst="rect">
            <a:avLst/>
          </a:prstGeom>
          <a:noFill/>
        </p:spPr>
        <p:txBody>
          <a:bodyPr wrap="square" rtlCol="0">
            <a:spAutoFit/>
          </a:bodyPr>
          <a:lstStyle/>
          <a:p>
            <a:r>
              <a:rPr kumimoji="1" lang="zh-CN" altLang="en-US" dirty="0"/>
              <a:t>卷积神经网络是一种深度学习算法，其将图像或多元时间序列作为输入，能够通过可训练的滤波器成功捕获空间和时间模式，并为其分配系数控制其重要程度。 与其他分类算法相比，卷积神经网络所需的预处理要低得多。 尽管在许多方法中过滤器都是手工设计的，但是卷积神经网络却能够学习这些过滤器。</a:t>
            </a:r>
          </a:p>
        </p:txBody>
      </p:sp>
    </p:spTree>
    <p:extLst>
      <p:ext uri="{BB962C8B-B14F-4D97-AF65-F5344CB8AC3E}">
        <p14:creationId xmlns:p14="http://schemas.microsoft.com/office/powerpoint/2010/main" val="3098195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r>
              <a:rPr lang="en-US" altLang="zh-CN" sz="3200" b="1" dirty="0">
                <a:solidFill>
                  <a:srgbClr val="09397E"/>
                </a:solidFill>
                <a:latin typeface="微软雅黑" panose="020B0503020204020204" pitchFamily="34" charset="-122"/>
                <a:ea typeface="微软雅黑" panose="020B0503020204020204" pitchFamily="34" charset="-122"/>
              </a:rPr>
              <a:t>2</a:t>
            </a:r>
            <a:r>
              <a:rPr lang="zh-CN" altLang="en-US" sz="32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3200" b="1" baseline="30000" dirty="0">
                <a:solidFill>
                  <a:srgbClr val="09397E"/>
                </a:solidFill>
                <a:latin typeface="微软雅黑" panose="020B0503020204020204" pitchFamily="34" charset="-122"/>
                <a:ea typeface="微软雅黑" panose="020B0503020204020204" pitchFamily="34" charset="-122"/>
              </a:rPr>
              <a:t>[11]</a:t>
            </a:r>
            <a:r>
              <a:rPr lang="zh-CN" altLang="en-US" sz="3200" b="1" dirty="0">
                <a:solidFill>
                  <a:srgbClr val="09397E"/>
                </a:solidFill>
                <a:latin typeface="微软雅黑" panose="020B0503020204020204" pitchFamily="34" charset="-122"/>
                <a:ea typeface="微软雅黑" panose="020B0503020204020204" pitchFamily="34" charset="-122"/>
              </a:rPr>
              <a:t> </a:t>
            </a:r>
            <a:endParaRPr lang="zh-CN" altLang="en-US"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pic>
        <p:nvPicPr>
          <p:cNvPr id="2" name="图片 1">
            <a:extLst>
              <a:ext uri="{FF2B5EF4-FFF2-40B4-BE49-F238E27FC236}">
                <a16:creationId xmlns:a16="http://schemas.microsoft.com/office/drawing/2014/main" id="{CD50A9C2-45A7-7D41-8BCD-3FEEBA8063B5}"/>
              </a:ext>
            </a:extLst>
          </p:cNvPr>
          <p:cNvPicPr>
            <a:picLocks noChangeAspect="1"/>
          </p:cNvPicPr>
          <p:nvPr/>
        </p:nvPicPr>
        <p:blipFill>
          <a:blip r:embed="rId4"/>
          <a:stretch>
            <a:fillRect/>
          </a:stretch>
        </p:blipFill>
        <p:spPr>
          <a:xfrm>
            <a:off x="0" y="969182"/>
            <a:ext cx="9319466" cy="6017951"/>
          </a:xfrm>
          <a:prstGeom prst="rect">
            <a:avLst/>
          </a:prstGeom>
        </p:spPr>
      </p:pic>
      <p:sp>
        <p:nvSpPr>
          <p:cNvPr id="3" name="椭圆 2">
            <a:extLst>
              <a:ext uri="{FF2B5EF4-FFF2-40B4-BE49-F238E27FC236}">
                <a16:creationId xmlns:a16="http://schemas.microsoft.com/office/drawing/2014/main" id="{246560BC-5E90-4842-9D6F-BA0F72EDCC39}"/>
              </a:ext>
            </a:extLst>
          </p:cNvPr>
          <p:cNvSpPr/>
          <p:nvPr/>
        </p:nvSpPr>
        <p:spPr>
          <a:xfrm>
            <a:off x="99124" y="4087900"/>
            <a:ext cx="2315818" cy="3001617"/>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0" name="文本框 9">
            <a:extLst>
              <a:ext uri="{FF2B5EF4-FFF2-40B4-BE49-F238E27FC236}">
                <a16:creationId xmlns:a16="http://schemas.microsoft.com/office/drawing/2014/main" id="{DCC50669-4357-FF46-A906-3BE7DF9FE090}"/>
              </a:ext>
            </a:extLst>
          </p:cNvPr>
          <p:cNvSpPr txBox="1"/>
          <p:nvPr/>
        </p:nvSpPr>
        <p:spPr>
          <a:xfrm>
            <a:off x="8167279" y="1101457"/>
            <a:ext cx="10306879" cy="2677656"/>
          </a:xfrm>
          <a:prstGeom prst="rect">
            <a:avLst/>
          </a:prstGeom>
          <a:noFill/>
        </p:spPr>
        <p:txBody>
          <a:bodyPr wrap="square" rtlCol="0">
            <a:spAutoFit/>
          </a:bodyPr>
          <a:lstStyle/>
          <a:p>
            <a:r>
              <a:rPr lang="zh-CN" altLang="en" sz="1400" dirty="0"/>
              <a:t>生成</a:t>
            </a:r>
            <a:r>
              <a:rPr lang="zh-CN" altLang="en-US" sz="1400" dirty="0"/>
              <a:t>和判别深度学习方法的比较</a:t>
            </a:r>
            <a:endParaRPr lang="en" altLang="zh-CN" sz="1400" dirty="0"/>
          </a:p>
          <a:p>
            <a:pPr marL="457200" indent="-457200">
              <a:buAutoNum type="arabicPeriod"/>
            </a:pPr>
            <a:r>
              <a:rPr lang="zh-CN" altLang="en" sz="1400" dirty="0"/>
              <a:t>生成</a:t>
            </a:r>
            <a:r>
              <a:rPr lang="zh-CN" altLang="en-US" sz="1400" dirty="0"/>
              <a:t>方法</a:t>
            </a:r>
            <a:endParaRPr lang="en-US" altLang="zh-CN" sz="1400" dirty="0"/>
          </a:p>
          <a:p>
            <a:endParaRPr lang="en" altLang="zh-CN" sz="1400" dirty="0"/>
          </a:p>
          <a:p>
            <a:pPr marL="285750" indent="-285750">
              <a:buFont typeface="Wingdings" pitchFamily="2" charset="2"/>
              <a:buChar char="Ø"/>
            </a:pPr>
            <a:r>
              <a:rPr lang="zh-CN" altLang="en" sz="1400" dirty="0"/>
              <a:t>使用</a:t>
            </a:r>
            <a:r>
              <a:rPr lang="zh-CN" altLang="en-US" sz="1400" dirty="0"/>
              <a:t>无监督的训练步骤来学习生成时间序列</a:t>
            </a:r>
            <a:endParaRPr lang="en-US" altLang="zh-CN" sz="1400" dirty="0"/>
          </a:p>
          <a:p>
            <a:pPr marL="285750" indent="-285750">
              <a:buFont typeface="Wingdings" pitchFamily="2" charset="2"/>
              <a:buChar char="Ø"/>
            </a:pPr>
            <a:r>
              <a:rPr lang="zh-CN" altLang="en-US" sz="1400" dirty="0"/>
              <a:t>学习数据的潜在特征</a:t>
            </a:r>
            <a:endParaRPr lang="en-US" altLang="zh-CN" sz="1400" dirty="0"/>
          </a:p>
          <a:p>
            <a:pPr marL="285750" indent="-285750">
              <a:buFont typeface="Wingdings" pitchFamily="2" charset="2"/>
              <a:buChar char="Ø"/>
            </a:pPr>
            <a:r>
              <a:rPr lang="zh-CN" altLang="en-US" sz="1400" dirty="0"/>
              <a:t>之后可以被送入已有的判别分类器</a:t>
            </a:r>
            <a:endParaRPr lang="en-US" altLang="zh-CN" sz="1400" dirty="0"/>
          </a:p>
          <a:p>
            <a:r>
              <a:rPr lang="en" altLang="zh-CN" sz="1400" dirty="0"/>
              <a:t>2. </a:t>
            </a:r>
            <a:r>
              <a:rPr lang="zh-CN" altLang="en" sz="1400" dirty="0"/>
              <a:t>判别</a:t>
            </a:r>
            <a:r>
              <a:rPr lang="zh-CN" altLang="en-US" sz="1400" dirty="0"/>
              <a:t>方法</a:t>
            </a:r>
            <a:endParaRPr lang="en-US" altLang="zh-CN" sz="1400" dirty="0"/>
          </a:p>
          <a:p>
            <a:endParaRPr lang="en" altLang="zh-CN" sz="1400" dirty="0"/>
          </a:p>
          <a:p>
            <a:pPr marL="285750" indent="-285750">
              <a:buFont typeface="Wingdings" pitchFamily="2" charset="2"/>
              <a:buChar char="Ø"/>
            </a:pPr>
            <a:r>
              <a:rPr lang="zh-CN" altLang="en-US" sz="1400" dirty="0"/>
              <a:t>不包括无监督学习方法</a:t>
            </a:r>
            <a:endParaRPr lang="en-US" altLang="zh-CN" sz="1400" dirty="0"/>
          </a:p>
          <a:p>
            <a:pPr marL="285750" indent="-285750">
              <a:buFont typeface="Wingdings" pitchFamily="2" charset="2"/>
              <a:buChar char="Ø"/>
            </a:pPr>
            <a:r>
              <a:rPr lang="zh-CN" altLang="en-US" sz="1400" dirty="0"/>
              <a:t>从以下两个层面学习映射类的概率分布</a:t>
            </a:r>
            <a:endParaRPr lang="en-US" altLang="zh-CN" sz="1400" dirty="0"/>
          </a:p>
          <a:p>
            <a:pPr marL="742950" lvl="1" indent="-285750">
              <a:buFont typeface="Wingdings" pitchFamily="2" charset="2"/>
              <a:buChar char="Ø"/>
            </a:pPr>
            <a:r>
              <a:rPr lang="zh-CN" altLang="en" sz="1400" dirty="0"/>
              <a:t>提取</a:t>
            </a:r>
            <a:r>
              <a:rPr lang="zh-CN" altLang="en-US" sz="1400" dirty="0"/>
              <a:t>特征</a:t>
            </a:r>
            <a:endParaRPr lang="en-US" altLang="zh-CN" sz="1400" dirty="0"/>
          </a:p>
          <a:p>
            <a:pPr marL="742950" lvl="1" indent="-285750">
              <a:buFont typeface="Wingdings" pitchFamily="2" charset="2"/>
              <a:buChar char="Ø"/>
            </a:pPr>
            <a:r>
              <a:rPr lang="zh-CN" altLang="en" sz="1400" dirty="0"/>
              <a:t>原始</a:t>
            </a:r>
            <a:r>
              <a:rPr lang="zh-CN" altLang="en-US" sz="1400" dirty="0"/>
              <a:t>输入数据</a:t>
            </a:r>
            <a:endParaRPr kumimoji="1" lang="zh-CN" altLang="en-US" sz="1400" dirty="0"/>
          </a:p>
        </p:txBody>
      </p:sp>
      <p:cxnSp>
        <p:nvCxnSpPr>
          <p:cNvPr id="6" name="直线箭头连接符 5">
            <a:extLst>
              <a:ext uri="{FF2B5EF4-FFF2-40B4-BE49-F238E27FC236}">
                <a16:creationId xmlns:a16="http://schemas.microsoft.com/office/drawing/2014/main" id="{3F88A480-2637-4641-9E88-70B937CAAADE}"/>
              </a:ext>
            </a:extLst>
          </p:cNvPr>
          <p:cNvCxnSpPr/>
          <p:nvPr/>
        </p:nvCxnSpPr>
        <p:spPr>
          <a:xfrm>
            <a:off x="1083365" y="2246243"/>
            <a:ext cx="691465" cy="924340"/>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 name="直线箭头连接符 7">
            <a:extLst>
              <a:ext uri="{FF2B5EF4-FFF2-40B4-BE49-F238E27FC236}">
                <a16:creationId xmlns:a16="http://schemas.microsoft.com/office/drawing/2014/main" id="{8A890E21-9281-7F47-A3FD-1DDB08B840E6}"/>
              </a:ext>
            </a:extLst>
          </p:cNvPr>
          <p:cNvCxnSpPr/>
          <p:nvPr/>
        </p:nvCxnSpPr>
        <p:spPr>
          <a:xfrm>
            <a:off x="7096539" y="2246243"/>
            <a:ext cx="0" cy="100385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9" name="文本框 8">
            <a:extLst>
              <a:ext uri="{FF2B5EF4-FFF2-40B4-BE49-F238E27FC236}">
                <a16:creationId xmlns:a16="http://schemas.microsoft.com/office/drawing/2014/main" id="{0EB00A41-E136-5145-8F24-90BEFD9439A7}"/>
              </a:ext>
            </a:extLst>
          </p:cNvPr>
          <p:cNvSpPr txBox="1"/>
          <p:nvPr/>
        </p:nvSpPr>
        <p:spPr>
          <a:xfrm>
            <a:off x="6570540" y="1822204"/>
            <a:ext cx="1596739" cy="369332"/>
          </a:xfrm>
          <a:prstGeom prst="rect">
            <a:avLst/>
          </a:prstGeom>
          <a:noFill/>
        </p:spPr>
        <p:txBody>
          <a:bodyPr wrap="square" rtlCol="0">
            <a:spAutoFit/>
          </a:bodyPr>
          <a:lstStyle/>
          <a:p>
            <a:r>
              <a:rPr kumimoji="1" lang="en-US" altLang="zh-CN" dirty="0"/>
              <a:t>P(</a:t>
            </a:r>
            <a:r>
              <a:rPr kumimoji="1" lang="en-US" altLang="zh-CN" dirty="0" err="1"/>
              <a:t>y|x</a:t>
            </a:r>
            <a:r>
              <a:rPr kumimoji="1" lang="en-US" altLang="zh-CN" dirty="0"/>
              <a:t>)</a:t>
            </a:r>
            <a:endParaRPr kumimoji="1" lang="zh-CN" altLang="en-US" dirty="0"/>
          </a:p>
        </p:txBody>
      </p:sp>
      <p:sp>
        <p:nvSpPr>
          <p:cNvPr id="11" name="文本框 10">
            <a:extLst>
              <a:ext uri="{FF2B5EF4-FFF2-40B4-BE49-F238E27FC236}">
                <a16:creationId xmlns:a16="http://schemas.microsoft.com/office/drawing/2014/main" id="{881EFFB3-A700-EE42-9F9F-2A3F3AA4B5C5}"/>
              </a:ext>
            </a:extLst>
          </p:cNvPr>
          <p:cNvSpPr txBox="1"/>
          <p:nvPr/>
        </p:nvSpPr>
        <p:spPr>
          <a:xfrm>
            <a:off x="807189" y="1850893"/>
            <a:ext cx="1391478" cy="369332"/>
          </a:xfrm>
          <a:prstGeom prst="rect">
            <a:avLst/>
          </a:prstGeom>
          <a:noFill/>
        </p:spPr>
        <p:txBody>
          <a:bodyPr wrap="square" rtlCol="0">
            <a:spAutoFit/>
          </a:bodyPr>
          <a:lstStyle/>
          <a:p>
            <a:r>
              <a:rPr kumimoji="1" lang="en-US" altLang="zh-CN" dirty="0"/>
              <a:t>P(</a:t>
            </a:r>
            <a:r>
              <a:rPr kumimoji="1" lang="en-US" altLang="zh-CN" dirty="0" err="1"/>
              <a:t>x,y</a:t>
            </a:r>
            <a:r>
              <a:rPr kumimoji="1" lang="en-US" altLang="zh-CN" dirty="0"/>
              <a:t>)</a:t>
            </a:r>
            <a:endParaRPr kumimoji="1" lang="zh-CN" altLang="en-US" dirty="0"/>
          </a:p>
        </p:txBody>
      </p:sp>
    </p:spTree>
    <p:extLst>
      <p:ext uri="{BB962C8B-B14F-4D97-AF65-F5344CB8AC3E}">
        <p14:creationId xmlns:p14="http://schemas.microsoft.com/office/powerpoint/2010/main" val="1951328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01635" y="992041"/>
            <a:ext cx="11588751" cy="0"/>
          </a:xfrm>
          <a:prstGeom prst="line">
            <a:avLst/>
          </a:prstGeom>
          <a:ln w="12700">
            <a:solidFill>
              <a:srgbClr val="09397E"/>
            </a:solidFill>
          </a:ln>
        </p:spPr>
        <p:style>
          <a:lnRef idx="1">
            <a:schemeClr val="accent1"/>
          </a:lnRef>
          <a:fillRef idx="0">
            <a:schemeClr val="accent1"/>
          </a:fillRef>
          <a:effectRef idx="0">
            <a:schemeClr val="accent1"/>
          </a:effectRef>
          <a:fontRef idx="minor">
            <a:schemeClr val="tx1"/>
          </a:fontRef>
        </p:style>
      </p:cxnSp>
      <p:pic>
        <p:nvPicPr>
          <p:cNvPr id="10244" name="图片 5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317406" y="179889"/>
            <a:ext cx="2530111" cy="709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6"/>
          <p:cNvSpPr txBox="1">
            <a:spLocks noChangeArrowheads="1"/>
          </p:cNvSpPr>
          <p:nvPr/>
        </p:nvSpPr>
        <p:spPr bwMode="auto">
          <a:xfrm>
            <a:off x="301635" y="304881"/>
            <a:ext cx="85246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r>
              <a:rPr lang="en-US" altLang="zh-CN" sz="2000" b="1" dirty="0">
                <a:solidFill>
                  <a:srgbClr val="09397E"/>
                </a:solidFill>
                <a:latin typeface="微软雅黑" panose="020B0503020204020204" pitchFamily="34" charset="-122"/>
                <a:ea typeface="微软雅黑" panose="020B0503020204020204" pitchFamily="34" charset="-122"/>
              </a:rPr>
              <a:t>2</a:t>
            </a:r>
            <a:r>
              <a:rPr lang="zh-CN" altLang="en-US" sz="2000" b="1" dirty="0">
                <a:solidFill>
                  <a:srgbClr val="09397E"/>
                </a:solidFill>
                <a:latin typeface="微软雅黑" panose="020B0503020204020204" pitchFamily="34" charset="-122"/>
                <a:ea typeface="微软雅黑" panose="020B0503020204020204" pitchFamily="34" charset="-122"/>
              </a:rPr>
              <a:t> 时序数据分类问题</a:t>
            </a:r>
            <a:r>
              <a:rPr lang="en-US" altLang="zh-CN" sz="2000" b="1" dirty="0">
                <a:solidFill>
                  <a:srgbClr val="09397E"/>
                </a:solidFill>
                <a:latin typeface="微软雅黑" panose="020B0503020204020204" pitchFamily="34" charset="-122"/>
                <a:ea typeface="微软雅黑" panose="020B0503020204020204" pitchFamily="34" charset="-122"/>
              </a:rPr>
              <a:t>-</a:t>
            </a:r>
            <a:r>
              <a:rPr lang="zh-CN" altLang="en-US" sz="2000" b="1" dirty="0">
                <a:solidFill>
                  <a:srgbClr val="09397E"/>
                </a:solidFill>
                <a:latin typeface="微软雅黑" panose="020B0503020204020204" pitchFamily="34" charset="-122"/>
                <a:ea typeface="微软雅黑" panose="020B0503020204020204" pitchFamily="34" charset="-122"/>
              </a:rPr>
              <a:t>异常检测 </a:t>
            </a:r>
            <a:endParaRPr lang="en-US" altLang="zh-CN" sz="2000" b="1" dirty="0">
              <a:solidFill>
                <a:srgbClr val="09397E"/>
              </a:solidFill>
              <a:latin typeface="微软雅黑" panose="020B0503020204020204" pitchFamily="34" charset="-122"/>
              <a:ea typeface="微软雅黑" panose="020B0503020204020204" pitchFamily="34" charset="-122"/>
            </a:endParaRPr>
          </a:p>
        </p:txBody>
      </p:sp>
      <p:sp>
        <p:nvSpPr>
          <p:cNvPr id="29" name="矩形 28"/>
          <p:cNvSpPr/>
          <p:nvPr/>
        </p:nvSpPr>
        <p:spPr>
          <a:xfrm>
            <a:off x="301635" y="969182"/>
            <a:ext cx="2946390" cy="45719"/>
          </a:xfrm>
          <a:prstGeom prst="rect">
            <a:avLst/>
          </a:prstGeom>
          <a:solidFill>
            <a:srgbClr val="0939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1" fontAlgn="auto" hangingPunct="1">
              <a:spcBef>
                <a:spcPts val="0"/>
              </a:spcBef>
              <a:spcAft>
                <a:spcPts val="0"/>
              </a:spcAft>
              <a:defRPr/>
            </a:pPr>
            <a:endParaRPr lang="zh-CN" altLang="en-US">
              <a:solidFill>
                <a:prstClr val="white"/>
              </a:solidFill>
            </a:endParaRPr>
          </a:p>
        </p:txBody>
      </p:sp>
      <p:sp>
        <p:nvSpPr>
          <p:cNvPr id="2" name="文本框 1">
            <a:extLst>
              <a:ext uri="{FF2B5EF4-FFF2-40B4-BE49-F238E27FC236}">
                <a16:creationId xmlns:a16="http://schemas.microsoft.com/office/drawing/2014/main" id="{5F86A423-9150-3A4A-B426-AAE206C4FAC1}"/>
              </a:ext>
            </a:extLst>
          </p:cNvPr>
          <p:cNvSpPr txBox="1"/>
          <p:nvPr/>
        </p:nvSpPr>
        <p:spPr>
          <a:xfrm>
            <a:off x="1361661" y="1868557"/>
            <a:ext cx="10396330" cy="3477875"/>
          </a:xfrm>
          <a:prstGeom prst="rect">
            <a:avLst/>
          </a:prstGeom>
          <a:noFill/>
        </p:spPr>
        <p:txBody>
          <a:bodyPr wrap="square" rtlCol="0">
            <a:spAutoFit/>
          </a:bodyPr>
          <a:lstStyle/>
          <a:p>
            <a:r>
              <a:rPr lang="zh-CN" altLang="en-US" sz="2000" b="1" dirty="0"/>
              <a:t>深度异常检测技术的动机和挑战</a:t>
            </a:r>
          </a:p>
          <a:p>
            <a:pPr marL="285750" indent="-285750">
              <a:buFont typeface="Wingdings" pitchFamily="2" charset="2"/>
              <a:buChar char="Ø"/>
            </a:pPr>
            <a:r>
              <a:rPr lang="zh-CN" altLang="en-US" sz="2000" dirty="0"/>
              <a:t>传统的算法在图像和序列数据集上检测异常值的表现欠佳，因为其无法捕获数据中的复杂结构</a:t>
            </a:r>
          </a:p>
          <a:p>
            <a:pPr marL="285750" indent="-285750">
              <a:buFont typeface="Wingdings" pitchFamily="2" charset="2"/>
              <a:buChar char="Ø"/>
            </a:pPr>
            <a:r>
              <a:rPr lang="zh-CN" altLang="en-US" sz="2000" dirty="0"/>
              <a:t>大规模异常检测的需求。当前的数据量飞速增长（以</a:t>
            </a:r>
            <a:r>
              <a:rPr lang="en" altLang="zh-CN" sz="2000" dirty="0"/>
              <a:t>GB</a:t>
            </a:r>
            <a:r>
              <a:rPr lang="zh-CN" altLang="en-US" sz="2000" dirty="0"/>
              <a:t>为单位），传统异常检测方法几乎不可能扩展到如此大数据集规模上查找异常值。</a:t>
            </a:r>
          </a:p>
          <a:p>
            <a:pPr marL="285750" indent="-285750">
              <a:buFont typeface="Wingdings" pitchFamily="2" charset="2"/>
              <a:buChar char="Ø"/>
            </a:pPr>
            <a:r>
              <a:rPr lang="zh-CN" altLang="en-US" sz="2000" dirty="0"/>
              <a:t>深度异常检测</a:t>
            </a:r>
            <a:r>
              <a:rPr lang="en-US" altLang="zh-CN" sz="2000" dirty="0"/>
              <a:t>(</a:t>
            </a:r>
            <a:r>
              <a:rPr lang="en" altLang="zh-CN" sz="2000" dirty="0"/>
              <a:t>deep anomaly detection DAD)</a:t>
            </a:r>
            <a:r>
              <a:rPr lang="zh-CN" altLang="en-US" sz="2000" dirty="0"/>
              <a:t>技术能够从数据中自动学习分层区域特征。不需要手动开发特征，可直接通过</a:t>
            </a:r>
            <a:r>
              <a:rPr lang="en" altLang="zh-CN" sz="2000" dirty="0"/>
              <a:t>end-to-end</a:t>
            </a:r>
            <a:r>
              <a:rPr lang="zh-CN" altLang="en-US" sz="2000" dirty="0"/>
              <a:t>的方式获取原始数据</a:t>
            </a:r>
            <a:r>
              <a:rPr lang="en-US" altLang="zh-CN" sz="2000" dirty="0"/>
              <a:t>(</a:t>
            </a:r>
            <a:r>
              <a:rPr lang="zh-CN" altLang="en-US" sz="2000" dirty="0"/>
              <a:t>比如文本、音频等</a:t>
            </a:r>
            <a:r>
              <a:rPr lang="en-US" altLang="zh-CN" sz="2000" dirty="0"/>
              <a:t>)</a:t>
            </a:r>
            <a:r>
              <a:rPr lang="zh-CN" altLang="en-US" sz="2000" dirty="0"/>
              <a:t>来解决问题。</a:t>
            </a:r>
          </a:p>
          <a:p>
            <a:pPr marL="285750" indent="-285750">
              <a:buFont typeface="Wingdings" pitchFamily="2" charset="2"/>
              <a:buChar char="Ø"/>
            </a:pPr>
            <a:r>
              <a:rPr lang="zh-CN" altLang="en-US" sz="2000" dirty="0"/>
              <a:t>正常和异常行为之间的定义通常无法在几个数据域中精确定义，对于常规算法和基于深度学习的算法来说都带来了挑战。</a:t>
            </a:r>
          </a:p>
          <a:p>
            <a:endParaRPr kumimoji="1" lang="zh-CN" altLang="en-US" sz="2000" dirty="0"/>
          </a:p>
        </p:txBody>
      </p:sp>
    </p:spTree>
    <p:extLst>
      <p:ext uri="{BB962C8B-B14F-4D97-AF65-F5344CB8AC3E}">
        <p14:creationId xmlns:p14="http://schemas.microsoft.com/office/powerpoint/2010/main" val="7620481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1531</TotalTime>
  <Words>2821</Words>
  <Application>Microsoft Macintosh PowerPoint</Application>
  <PresentationFormat>宽屏</PresentationFormat>
  <Paragraphs>205</Paragraphs>
  <Slides>29</Slides>
  <Notes>29</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29</vt:i4>
      </vt:variant>
    </vt:vector>
  </HeadingPairs>
  <TitlesOfParts>
    <vt:vector size="37" baseType="lpstr">
      <vt:lpstr>等线</vt:lpstr>
      <vt:lpstr>华文中宋</vt:lpstr>
      <vt:lpstr>微软雅黑</vt:lpstr>
      <vt:lpstr>Segoe UI Light</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vn7889</cp:lastModifiedBy>
  <cp:revision>223</cp:revision>
  <dcterms:created xsi:type="dcterms:W3CDTF">2020-02-28T02:37:56Z</dcterms:created>
  <dcterms:modified xsi:type="dcterms:W3CDTF">2020-10-10T04:23:25Z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2052-1.9.0.2959</vt:lpwstr>
  </property>
</Properties>
</file>

<file path=docProps/thumbnail.jpeg>
</file>